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72" r:id="rId4"/>
    <p:sldId id="277" r:id="rId5"/>
    <p:sldId id="275" r:id="rId6"/>
    <p:sldId id="288" r:id="rId7"/>
    <p:sldId id="256" r:id="rId8"/>
    <p:sldId id="280" r:id="rId9"/>
    <p:sldId id="289" r:id="rId10"/>
    <p:sldId id="290" r:id="rId11"/>
    <p:sldId id="291" r:id="rId12"/>
    <p:sldId id="286" r:id="rId13"/>
    <p:sldId id="283" r:id="rId14"/>
    <p:sldId id="28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3127EEB-400F-42D6-838A-238BCBDA1E0A}">
          <p14:sldIdLst>
            <p14:sldId id="257"/>
            <p14:sldId id="258"/>
          </p14:sldIdLst>
        </p14:section>
        <p14:section name="Untitled Section" id="{C59037AF-FCE3-485B-8262-5531E7634D70}">
          <p14:sldIdLst>
            <p14:sldId id="272"/>
            <p14:sldId id="277"/>
            <p14:sldId id="275"/>
            <p14:sldId id="288"/>
            <p14:sldId id="256"/>
            <p14:sldId id="280"/>
            <p14:sldId id="289"/>
            <p14:sldId id="290"/>
            <p14:sldId id="291"/>
            <p14:sldId id="286"/>
            <p14:sldId id="283"/>
            <p14:sldId id="2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01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43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8C932-E0DD-3420-C572-70540AF18E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A6BAD57-F937-A4C7-8640-6845A8F206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CBDE337-F8BD-655D-A826-0EEBF2FC8EFD}"/>
              </a:ext>
            </a:extLst>
          </p:cNvPr>
          <p:cNvSpPr>
            <a:spLocks noGrp="1"/>
          </p:cNvSpPr>
          <p:nvPr>
            <p:ph type="dt" sz="half" idx="10"/>
          </p:nvPr>
        </p:nvSpPr>
        <p:spPr/>
        <p:txBody>
          <a:bodyPr/>
          <a:lstStyle/>
          <a:p>
            <a:fld id="{B8ACDACC-8A8F-491F-9B2E-47BA63AF983A}" type="datetimeFigureOut">
              <a:rPr lang="en-IN" smtClean="0"/>
              <a:t>15-05-2024</a:t>
            </a:fld>
            <a:endParaRPr lang="en-IN"/>
          </a:p>
        </p:txBody>
      </p:sp>
      <p:sp>
        <p:nvSpPr>
          <p:cNvPr id="5" name="Footer Placeholder 4">
            <a:extLst>
              <a:ext uri="{FF2B5EF4-FFF2-40B4-BE49-F238E27FC236}">
                <a16:creationId xmlns:a16="http://schemas.microsoft.com/office/drawing/2014/main" id="{FA0B0640-07D5-DA89-1632-4451539F4D1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F50D0F8-C6AC-0485-9E6B-5650FA471085}"/>
              </a:ext>
            </a:extLst>
          </p:cNvPr>
          <p:cNvSpPr>
            <a:spLocks noGrp="1"/>
          </p:cNvSpPr>
          <p:nvPr>
            <p:ph type="sldNum" sz="quarter" idx="12"/>
          </p:nvPr>
        </p:nvSpPr>
        <p:spPr/>
        <p:txBody>
          <a:bodyPr/>
          <a:lstStyle/>
          <a:p>
            <a:fld id="{AE2C6579-5349-4918-9A19-1F2929A3E729}" type="slidenum">
              <a:rPr lang="en-IN" smtClean="0"/>
              <a:t>‹#›</a:t>
            </a:fld>
            <a:endParaRPr lang="en-IN"/>
          </a:p>
        </p:txBody>
      </p:sp>
    </p:spTree>
    <p:extLst>
      <p:ext uri="{BB962C8B-B14F-4D97-AF65-F5344CB8AC3E}">
        <p14:creationId xmlns:p14="http://schemas.microsoft.com/office/powerpoint/2010/main" val="1500715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40C95-0FCC-7684-CD35-0C30238ADE9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3FB1506-F88B-E202-3B4A-BF89FA5D0A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4DCBE9-915F-B793-4490-6808C60E06AB}"/>
              </a:ext>
            </a:extLst>
          </p:cNvPr>
          <p:cNvSpPr>
            <a:spLocks noGrp="1"/>
          </p:cNvSpPr>
          <p:nvPr>
            <p:ph type="dt" sz="half" idx="10"/>
          </p:nvPr>
        </p:nvSpPr>
        <p:spPr/>
        <p:txBody>
          <a:bodyPr/>
          <a:lstStyle/>
          <a:p>
            <a:fld id="{B8ACDACC-8A8F-491F-9B2E-47BA63AF983A}" type="datetimeFigureOut">
              <a:rPr lang="en-IN" smtClean="0"/>
              <a:t>15-05-2024</a:t>
            </a:fld>
            <a:endParaRPr lang="en-IN"/>
          </a:p>
        </p:txBody>
      </p:sp>
      <p:sp>
        <p:nvSpPr>
          <p:cNvPr id="5" name="Footer Placeholder 4">
            <a:extLst>
              <a:ext uri="{FF2B5EF4-FFF2-40B4-BE49-F238E27FC236}">
                <a16:creationId xmlns:a16="http://schemas.microsoft.com/office/drawing/2014/main" id="{E87A2BD3-902C-C162-B0B4-AB30A3A103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AD7B44-8A1B-4A54-4802-086D605F7235}"/>
              </a:ext>
            </a:extLst>
          </p:cNvPr>
          <p:cNvSpPr>
            <a:spLocks noGrp="1"/>
          </p:cNvSpPr>
          <p:nvPr>
            <p:ph type="sldNum" sz="quarter" idx="12"/>
          </p:nvPr>
        </p:nvSpPr>
        <p:spPr/>
        <p:txBody>
          <a:bodyPr/>
          <a:lstStyle/>
          <a:p>
            <a:fld id="{AE2C6579-5349-4918-9A19-1F2929A3E729}" type="slidenum">
              <a:rPr lang="en-IN" smtClean="0"/>
              <a:t>‹#›</a:t>
            </a:fld>
            <a:endParaRPr lang="en-IN"/>
          </a:p>
        </p:txBody>
      </p:sp>
    </p:spTree>
    <p:extLst>
      <p:ext uri="{BB962C8B-B14F-4D97-AF65-F5344CB8AC3E}">
        <p14:creationId xmlns:p14="http://schemas.microsoft.com/office/powerpoint/2010/main" val="3008622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75F695-1B08-A974-1412-C052924D20F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041864F-8009-01E1-CD52-053B5FE7D3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65223A-E1CD-7E20-B8A6-7B26B4960D37}"/>
              </a:ext>
            </a:extLst>
          </p:cNvPr>
          <p:cNvSpPr>
            <a:spLocks noGrp="1"/>
          </p:cNvSpPr>
          <p:nvPr>
            <p:ph type="dt" sz="half" idx="10"/>
          </p:nvPr>
        </p:nvSpPr>
        <p:spPr/>
        <p:txBody>
          <a:bodyPr/>
          <a:lstStyle/>
          <a:p>
            <a:fld id="{B8ACDACC-8A8F-491F-9B2E-47BA63AF983A}" type="datetimeFigureOut">
              <a:rPr lang="en-IN" smtClean="0"/>
              <a:t>15-05-2024</a:t>
            </a:fld>
            <a:endParaRPr lang="en-IN"/>
          </a:p>
        </p:txBody>
      </p:sp>
      <p:sp>
        <p:nvSpPr>
          <p:cNvPr id="5" name="Footer Placeholder 4">
            <a:extLst>
              <a:ext uri="{FF2B5EF4-FFF2-40B4-BE49-F238E27FC236}">
                <a16:creationId xmlns:a16="http://schemas.microsoft.com/office/drawing/2014/main" id="{9E2032F0-D65A-1C3A-5451-611AFFB5417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37E8A3-AAEA-41C5-30CA-92A828EFB29D}"/>
              </a:ext>
            </a:extLst>
          </p:cNvPr>
          <p:cNvSpPr>
            <a:spLocks noGrp="1"/>
          </p:cNvSpPr>
          <p:nvPr>
            <p:ph type="sldNum" sz="quarter" idx="12"/>
          </p:nvPr>
        </p:nvSpPr>
        <p:spPr/>
        <p:txBody>
          <a:bodyPr/>
          <a:lstStyle/>
          <a:p>
            <a:fld id="{AE2C6579-5349-4918-9A19-1F2929A3E729}" type="slidenum">
              <a:rPr lang="en-IN" smtClean="0"/>
              <a:t>‹#›</a:t>
            </a:fld>
            <a:endParaRPr lang="en-IN"/>
          </a:p>
        </p:txBody>
      </p:sp>
    </p:spTree>
    <p:extLst>
      <p:ext uri="{BB962C8B-B14F-4D97-AF65-F5344CB8AC3E}">
        <p14:creationId xmlns:p14="http://schemas.microsoft.com/office/powerpoint/2010/main" val="3757260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7CE1B-A77B-CC9A-4E74-F407FF74BA1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F7BF364-50BC-5EB8-2BA6-6BF19AA82E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06C63F1-0269-DCD6-4E54-815C0DE3C0B5}"/>
              </a:ext>
            </a:extLst>
          </p:cNvPr>
          <p:cNvSpPr>
            <a:spLocks noGrp="1"/>
          </p:cNvSpPr>
          <p:nvPr>
            <p:ph type="dt" sz="half" idx="10"/>
          </p:nvPr>
        </p:nvSpPr>
        <p:spPr/>
        <p:txBody>
          <a:bodyPr/>
          <a:lstStyle/>
          <a:p>
            <a:fld id="{B8ACDACC-8A8F-491F-9B2E-47BA63AF983A}" type="datetimeFigureOut">
              <a:rPr lang="en-IN" smtClean="0"/>
              <a:t>15-05-2024</a:t>
            </a:fld>
            <a:endParaRPr lang="en-IN"/>
          </a:p>
        </p:txBody>
      </p:sp>
      <p:sp>
        <p:nvSpPr>
          <p:cNvPr id="5" name="Footer Placeholder 4">
            <a:extLst>
              <a:ext uri="{FF2B5EF4-FFF2-40B4-BE49-F238E27FC236}">
                <a16:creationId xmlns:a16="http://schemas.microsoft.com/office/drawing/2014/main" id="{5697878E-7702-4DFE-6D82-EA310B0420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62B749-00A3-74F2-0396-A02259D69432}"/>
              </a:ext>
            </a:extLst>
          </p:cNvPr>
          <p:cNvSpPr>
            <a:spLocks noGrp="1"/>
          </p:cNvSpPr>
          <p:nvPr>
            <p:ph type="sldNum" sz="quarter" idx="12"/>
          </p:nvPr>
        </p:nvSpPr>
        <p:spPr/>
        <p:txBody>
          <a:bodyPr/>
          <a:lstStyle/>
          <a:p>
            <a:fld id="{AE2C6579-5349-4918-9A19-1F2929A3E729}" type="slidenum">
              <a:rPr lang="en-IN" smtClean="0"/>
              <a:t>‹#›</a:t>
            </a:fld>
            <a:endParaRPr lang="en-IN"/>
          </a:p>
        </p:txBody>
      </p:sp>
    </p:spTree>
    <p:extLst>
      <p:ext uri="{BB962C8B-B14F-4D97-AF65-F5344CB8AC3E}">
        <p14:creationId xmlns:p14="http://schemas.microsoft.com/office/powerpoint/2010/main" val="1875345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8EAB8-2E3F-B281-EBA1-CBB5B137E8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07D6E36-432D-252B-A5AD-5F0E9CB555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7C09C5-2E34-0CA4-9F74-A2E1C1F45819}"/>
              </a:ext>
            </a:extLst>
          </p:cNvPr>
          <p:cNvSpPr>
            <a:spLocks noGrp="1"/>
          </p:cNvSpPr>
          <p:nvPr>
            <p:ph type="dt" sz="half" idx="10"/>
          </p:nvPr>
        </p:nvSpPr>
        <p:spPr/>
        <p:txBody>
          <a:bodyPr/>
          <a:lstStyle/>
          <a:p>
            <a:fld id="{B8ACDACC-8A8F-491F-9B2E-47BA63AF983A}" type="datetimeFigureOut">
              <a:rPr lang="en-IN" smtClean="0"/>
              <a:t>15-05-2024</a:t>
            </a:fld>
            <a:endParaRPr lang="en-IN"/>
          </a:p>
        </p:txBody>
      </p:sp>
      <p:sp>
        <p:nvSpPr>
          <p:cNvPr id="5" name="Footer Placeholder 4">
            <a:extLst>
              <a:ext uri="{FF2B5EF4-FFF2-40B4-BE49-F238E27FC236}">
                <a16:creationId xmlns:a16="http://schemas.microsoft.com/office/drawing/2014/main" id="{E437758C-6E0C-6DCF-2C02-533CAED8D29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365E9B-9C6E-7EDF-3828-4C8F670A2201}"/>
              </a:ext>
            </a:extLst>
          </p:cNvPr>
          <p:cNvSpPr>
            <a:spLocks noGrp="1"/>
          </p:cNvSpPr>
          <p:nvPr>
            <p:ph type="sldNum" sz="quarter" idx="12"/>
          </p:nvPr>
        </p:nvSpPr>
        <p:spPr/>
        <p:txBody>
          <a:bodyPr/>
          <a:lstStyle/>
          <a:p>
            <a:fld id="{AE2C6579-5349-4918-9A19-1F2929A3E729}" type="slidenum">
              <a:rPr lang="en-IN" smtClean="0"/>
              <a:t>‹#›</a:t>
            </a:fld>
            <a:endParaRPr lang="en-IN"/>
          </a:p>
        </p:txBody>
      </p:sp>
    </p:spTree>
    <p:extLst>
      <p:ext uri="{BB962C8B-B14F-4D97-AF65-F5344CB8AC3E}">
        <p14:creationId xmlns:p14="http://schemas.microsoft.com/office/powerpoint/2010/main" val="3975835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EEE2B-0E0F-42C6-05E4-C18A81AB13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41579C-B326-465C-AF46-BD7C2272D3A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0AA1E19-A3B7-1D4A-3639-25818F4BA0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0A3890B-C877-68C9-FC32-9F38036D1E02}"/>
              </a:ext>
            </a:extLst>
          </p:cNvPr>
          <p:cNvSpPr>
            <a:spLocks noGrp="1"/>
          </p:cNvSpPr>
          <p:nvPr>
            <p:ph type="dt" sz="half" idx="10"/>
          </p:nvPr>
        </p:nvSpPr>
        <p:spPr/>
        <p:txBody>
          <a:bodyPr/>
          <a:lstStyle/>
          <a:p>
            <a:fld id="{B8ACDACC-8A8F-491F-9B2E-47BA63AF983A}" type="datetimeFigureOut">
              <a:rPr lang="en-IN" smtClean="0"/>
              <a:t>15-05-2024</a:t>
            </a:fld>
            <a:endParaRPr lang="en-IN"/>
          </a:p>
        </p:txBody>
      </p:sp>
      <p:sp>
        <p:nvSpPr>
          <p:cNvPr id="6" name="Footer Placeholder 5">
            <a:extLst>
              <a:ext uri="{FF2B5EF4-FFF2-40B4-BE49-F238E27FC236}">
                <a16:creationId xmlns:a16="http://schemas.microsoft.com/office/drawing/2014/main" id="{57E4CBD5-D3BB-43E6-91A0-C1F7F33D502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6E185DE-AE7F-5964-6C82-16DC9C576FB4}"/>
              </a:ext>
            </a:extLst>
          </p:cNvPr>
          <p:cNvSpPr>
            <a:spLocks noGrp="1"/>
          </p:cNvSpPr>
          <p:nvPr>
            <p:ph type="sldNum" sz="quarter" idx="12"/>
          </p:nvPr>
        </p:nvSpPr>
        <p:spPr/>
        <p:txBody>
          <a:bodyPr/>
          <a:lstStyle/>
          <a:p>
            <a:fld id="{AE2C6579-5349-4918-9A19-1F2929A3E729}" type="slidenum">
              <a:rPr lang="en-IN" smtClean="0"/>
              <a:t>‹#›</a:t>
            </a:fld>
            <a:endParaRPr lang="en-IN"/>
          </a:p>
        </p:txBody>
      </p:sp>
    </p:spTree>
    <p:extLst>
      <p:ext uri="{BB962C8B-B14F-4D97-AF65-F5344CB8AC3E}">
        <p14:creationId xmlns:p14="http://schemas.microsoft.com/office/powerpoint/2010/main" val="1851617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5AC6-FE79-EA2C-8A68-18B4D30272F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1AA76E7-7601-213A-6A2E-AE7EAE9704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C6B3D4-965D-ABF1-CC59-65559BDF6D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A9EAF37-8A33-D5E6-2006-9FD126ECEB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B28139-0920-686B-AA12-7EBA5B3DCB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4A8054B-3B39-6687-F88E-1D5C52B8342F}"/>
              </a:ext>
            </a:extLst>
          </p:cNvPr>
          <p:cNvSpPr>
            <a:spLocks noGrp="1"/>
          </p:cNvSpPr>
          <p:nvPr>
            <p:ph type="dt" sz="half" idx="10"/>
          </p:nvPr>
        </p:nvSpPr>
        <p:spPr/>
        <p:txBody>
          <a:bodyPr/>
          <a:lstStyle/>
          <a:p>
            <a:fld id="{B8ACDACC-8A8F-491F-9B2E-47BA63AF983A}" type="datetimeFigureOut">
              <a:rPr lang="en-IN" smtClean="0"/>
              <a:t>15-05-2024</a:t>
            </a:fld>
            <a:endParaRPr lang="en-IN"/>
          </a:p>
        </p:txBody>
      </p:sp>
      <p:sp>
        <p:nvSpPr>
          <p:cNvPr id="8" name="Footer Placeholder 7">
            <a:extLst>
              <a:ext uri="{FF2B5EF4-FFF2-40B4-BE49-F238E27FC236}">
                <a16:creationId xmlns:a16="http://schemas.microsoft.com/office/drawing/2014/main" id="{9B76A82E-4C40-2E61-62D5-641E76E1A29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6CF8E8F-F2CB-A0E2-DE9C-0B494B282181}"/>
              </a:ext>
            </a:extLst>
          </p:cNvPr>
          <p:cNvSpPr>
            <a:spLocks noGrp="1"/>
          </p:cNvSpPr>
          <p:nvPr>
            <p:ph type="sldNum" sz="quarter" idx="12"/>
          </p:nvPr>
        </p:nvSpPr>
        <p:spPr/>
        <p:txBody>
          <a:bodyPr/>
          <a:lstStyle/>
          <a:p>
            <a:fld id="{AE2C6579-5349-4918-9A19-1F2929A3E729}" type="slidenum">
              <a:rPr lang="en-IN" smtClean="0"/>
              <a:t>‹#›</a:t>
            </a:fld>
            <a:endParaRPr lang="en-IN"/>
          </a:p>
        </p:txBody>
      </p:sp>
    </p:spTree>
    <p:extLst>
      <p:ext uri="{BB962C8B-B14F-4D97-AF65-F5344CB8AC3E}">
        <p14:creationId xmlns:p14="http://schemas.microsoft.com/office/powerpoint/2010/main" val="28814487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D7DB3-F8AB-2DB9-6C8D-3285A5ED310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5254009-B523-CFF8-2BDA-7CA36CABC09B}"/>
              </a:ext>
            </a:extLst>
          </p:cNvPr>
          <p:cNvSpPr>
            <a:spLocks noGrp="1"/>
          </p:cNvSpPr>
          <p:nvPr>
            <p:ph type="dt" sz="half" idx="10"/>
          </p:nvPr>
        </p:nvSpPr>
        <p:spPr/>
        <p:txBody>
          <a:bodyPr/>
          <a:lstStyle/>
          <a:p>
            <a:fld id="{B8ACDACC-8A8F-491F-9B2E-47BA63AF983A}" type="datetimeFigureOut">
              <a:rPr lang="en-IN" smtClean="0"/>
              <a:t>15-05-2024</a:t>
            </a:fld>
            <a:endParaRPr lang="en-IN"/>
          </a:p>
        </p:txBody>
      </p:sp>
      <p:sp>
        <p:nvSpPr>
          <p:cNvPr id="4" name="Footer Placeholder 3">
            <a:extLst>
              <a:ext uri="{FF2B5EF4-FFF2-40B4-BE49-F238E27FC236}">
                <a16:creationId xmlns:a16="http://schemas.microsoft.com/office/drawing/2014/main" id="{4B371BDD-1A20-6A37-EAFD-D0D9AB81912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DD81DD1-4A87-AFFD-3780-4A7E6D7506B0}"/>
              </a:ext>
            </a:extLst>
          </p:cNvPr>
          <p:cNvSpPr>
            <a:spLocks noGrp="1"/>
          </p:cNvSpPr>
          <p:nvPr>
            <p:ph type="sldNum" sz="quarter" idx="12"/>
          </p:nvPr>
        </p:nvSpPr>
        <p:spPr/>
        <p:txBody>
          <a:bodyPr/>
          <a:lstStyle/>
          <a:p>
            <a:fld id="{AE2C6579-5349-4918-9A19-1F2929A3E729}" type="slidenum">
              <a:rPr lang="en-IN" smtClean="0"/>
              <a:t>‹#›</a:t>
            </a:fld>
            <a:endParaRPr lang="en-IN"/>
          </a:p>
        </p:txBody>
      </p:sp>
    </p:spTree>
    <p:extLst>
      <p:ext uri="{BB962C8B-B14F-4D97-AF65-F5344CB8AC3E}">
        <p14:creationId xmlns:p14="http://schemas.microsoft.com/office/powerpoint/2010/main" val="1022099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F8DA25-BFA7-8213-7379-D226D36CD1C1}"/>
              </a:ext>
            </a:extLst>
          </p:cNvPr>
          <p:cNvSpPr>
            <a:spLocks noGrp="1"/>
          </p:cNvSpPr>
          <p:nvPr>
            <p:ph type="dt" sz="half" idx="10"/>
          </p:nvPr>
        </p:nvSpPr>
        <p:spPr/>
        <p:txBody>
          <a:bodyPr/>
          <a:lstStyle/>
          <a:p>
            <a:fld id="{B8ACDACC-8A8F-491F-9B2E-47BA63AF983A}" type="datetimeFigureOut">
              <a:rPr lang="en-IN" smtClean="0"/>
              <a:t>15-05-2024</a:t>
            </a:fld>
            <a:endParaRPr lang="en-IN"/>
          </a:p>
        </p:txBody>
      </p:sp>
      <p:sp>
        <p:nvSpPr>
          <p:cNvPr id="3" name="Footer Placeholder 2">
            <a:extLst>
              <a:ext uri="{FF2B5EF4-FFF2-40B4-BE49-F238E27FC236}">
                <a16:creationId xmlns:a16="http://schemas.microsoft.com/office/drawing/2014/main" id="{A2EB13F6-D366-AA4D-C7C1-5994511F347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1DE94D4-2584-F1AD-8A32-9E5B9FED207F}"/>
              </a:ext>
            </a:extLst>
          </p:cNvPr>
          <p:cNvSpPr>
            <a:spLocks noGrp="1"/>
          </p:cNvSpPr>
          <p:nvPr>
            <p:ph type="sldNum" sz="quarter" idx="12"/>
          </p:nvPr>
        </p:nvSpPr>
        <p:spPr/>
        <p:txBody>
          <a:bodyPr/>
          <a:lstStyle/>
          <a:p>
            <a:fld id="{AE2C6579-5349-4918-9A19-1F2929A3E729}" type="slidenum">
              <a:rPr lang="en-IN" smtClean="0"/>
              <a:t>‹#›</a:t>
            </a:fld>
            <a:endParaRPr lang="en-IN"/>
          </a:p>
        </p:txBody>
      </p:sp>
    </p:spTree>
    <p:extLst>
      <p:ext uri="{BB962C8B-B14F-4D97-AF65-F5344CB8AC3E}">
        <p14:creationId xmlns:p14="http://schemas.microsoft.com/office/powerpoint/2010/main" val="3384447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4C5EA-F76F-B261-EE4F-5B649FD463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2A4462F-1B71-1523-2B6B-7AB1B3707B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27A5822-416F-EC1D-E66A-4CB7BDA412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50B837-D13B-0E82-0758-4E86EEA1E0C8}"/>
              </a:ext>
            </a:extLst>
          </p:cNvPr>
          <p:cNvSpPr>
            <a:spLocks noGrp="1"/>
          </p:cNvSpPr>
          <p:nvPr>
            <p:ph type="dt" sz="half" idx="10"/>
          </p:nvPr>
        </p:nvSpPr>
        <p:spPr/>
        <p:txBody>
          <a:bodyPr/>
          <a:lstStyle/>
          <a:p>
            <a:fld id="{B8ACDACC-8A8F-491F-9B2E-47BA63AF983A}" type="datetimeFigureOut">
              <a:rPr lang="en-IN" smtClean="0"/>
              <a:t>15-05-2024</a:t>
            </a:fld>
            <a:endParaRPr lang="en-IN"/>
          </a:p>
        </p:txBody>
      </p:sp>
      <p:sp>
        <p:nvSpPr>
          <p:cNvPr id="6" name="Footer Placeholder 5">
            <a:extLst>
              <a:ext uri="{FF2B5EF4-FFF2-40B4-BE49-F238E27FC236}">
                <a16:creationId xmlns:a16="http://schemas.microsoft.com/office/drawing/2014/main" id="{59FCCE08-EE93-2602-7771-7B139FBA294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5FCDBD-556E-2132-EDDD-B6DCE88D57A4}"/>
              </a:ext>
            </a:extLst>
          </p:cNvPr>
          <p:cNvSpPr>
            <a:spLocks noGrp="1"/>
          </p:cNvSpPr>
          <p:nvPr>
            <p:ph type="sldNum" sz="quarter" idx="12"/>
          </p:nvPr>
        </p:nvSpPr>
        <p:spPr/>
        <p:txBody>
          <a:bodyPr/>
          <a:lstStyle/>
          <a:p>
            <a:fld id="{AE2C6579-5349-4918-9A19-1F2929A3E729}" type="slidenum">
              <a:rPr lang="en-IN" smtClean="0"/>
              <a:t>‹#›</a:t>
            </a:fld>
            <a:endParaRPr lang="en-IN"/>
          </a:p>
        </p:txBody>
      </p:sp>
    </p:spTree>
    <p:extLst>
      <p:ext uri="{BB962C8B-B14F-4D97-AF65-F5344CB8AC3E}">
        <p14:creationId xmlns:p14="http://schemas.microsoft.com/office/powerpoint/2010/main" val="3054086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7A26B-ECDF-C922-1662-A023A1A494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E2C2843-4D3D-F1A4-8CDC-F219573B4E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B03D965-3425-1D00-50DA-26CAA71474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51D72C-88C4-304B-8FFE-0806582A4D87}"/>
              </a:ext>
            </a:extLst>
          </p:cNvPr>
          <p:cNvSpPr>
            <a:spLocks noGrp="1"/>
          </p:cNvSpPr>
          <p:nvPr>
            <p:ph type="dt" sz="half" idx="10"/>
          </p:nvPr>
        </p:nvSpPr>
        <p:spPr/>
        <p:txBody>
          <a:bodyPr/>
          <a:lstStyle/>
          <a:p>
            <a:fld id="{B8ACDACC-8A8F-491F-9B2E-47BA63AF983A}" type="datetimeFigureOut">
              <a:rPr lang="en-IN" smtClean="0"/>
              <a:t>15-05-2024</a:t>
            </a:fld>
            <a:endParaRPr lang="en-IN"/>
          </a:p>
        </p:txBody>
      </p:sp>
      <p:sp>
        <p:nvSpPr>
          <p:cNvPr id="6" name="Footer Placeholder 5">
            <a:extLst>
              <a:ext uri="{FF2B5EF4-FFF2-40B4-BE49-F238E27FC236}">
                <a16:creationId xmlns:a16="http://schemas.microsoft.com/office/drawing/2014/main" id="{A765563B-DE1C-74AC-FA37-85058B505CE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5871F27-3E64-B763-0041-2E6625F543DC}"/>
              </a:ext>
            </a:extLst>
          </p:cNvPr>
          <p:cNvSpPr>
            <a:spLocks noGrp="1"/>
          </p:cNvSpPr>
          <p:nvPr>
            <p:ph type="sldNum" sz="quarter" idx="12"/>
          </p:nvPr>
        </p:nvSpPr>
        <p:spPr/>
        <p:txBody>
          <a:bodyPr/>
          <a:lstStyle/>
          <a:p>
            <a:fld id="{AE2C6579-5349-4918-9A19-1F2929A3E729}" type="slidenum">
              <a:rPr lang="en-IN" smtClean="0"/>
              <a:t>‹#›</a:t>
            </a:fld>
            <a:endParaRPr lang="en-IN"/>
          </a:p>
        </p:txBody>
      </p:sp>
    </p:spTree>
    <p:extLst>
      <p:ext uri="{BB962C8B-B14F-4D97-AF65-F5344CB8AC3E}">
        <p14:creationId xmlns:p14="http://schemas.microsoft.com/office/powerpoint/2010/main" val="2388115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752C6-8FC6-6427-9D7C-80D882E278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788B8E-9143-8146-0CFE-B8CCDADE57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0AAF20-1BED-6BAB-2DA2-D56424C760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ACDACC-8A8F-491F-9B2E-47BA63AF983A}" type="datetimeFigureOut">
              <a:rPr lang="en-IN" smtClean="0"/>
              <a:t>15-05-2024</a:t>
            </a:fld>
            <a:endParaRPr lang="en-IN"/>
          </a:p>
        </p:txBody>
      </p:sp>
      <p:sp>
        <p:nvSpPr>
          <p:cNvPr id="5" name="Footer Placeholder 4">
            <a:extLst>
              <a:ext uri="{FF2B5EF4-FFF2-40B4-BE49-F238E27FC236}">
                <a16:creationId xmlns:a16="http://schemas.microsoft.com/office/drawing/2014/main" id="{123A8501-72F2-C049-9CA9-F0F80EEAD7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62BA1C5-03DA-E9BD-8C8C-B7043F3B35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2C6579-5349-4918-9A19-1F2929A3E729}" type="slidenum">
              <a:rPr lang="en-IN" smtClean="0"/>
              <a:t>‹#›</a:t>
            </a:fld>
            <a:endParaRPr lang="en-IN"/>
          </a:p>
        </p:txBody>
      </p:sp>
    </p:spTree>
    <p:extLst>
      <p:ext uri="{BB962C8B-B14F-4D97-AF65-F5344CB8AC3E}">
        <p14:creationId xmlns:p14="http://schemas.microsoft.com/office/powerpoint/2010/main" val="2456645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27.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image" Target="../media/image2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5.png"/><Relationship Id="rId5" Type="http://schemas.openxmlformats.org/officeDocument/2006/relationships/image" Target="../media/image8.png"/><Relationship Id="rId10" Type="http://schemas.openxmlformats.org/officeDocument/2006/relationships/image" Target="../media/image15.png"/><Relationship Id="rId4" Type="http://schemas.openxmlformats.org/officeDocument/2006/relationships/image" Target="../media/image11.svg"/><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27.png"/><Relationship Id="rId4" Type="http://schemas.openxmlformats.org/officeDocument/2006/relationships/image" Target="../media/image11.svg"/><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3.svg"/><Relationship Id="rId7"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gif"/><Relationship Id="rId5" Type="http://schemas.openxmlformats.org/officeDocument/2006/relationships/image" Target="../media/image4.png"/><Relationship Id="rId4" Type="http://schemas.openxmlformats.org/officeDocument/2006/relationships/image" Target="../media/image32.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11.xml"/><Relationship Id="rId5" Type="http://schemas.openxmlformats.org/officeDocument/2006/relationships/slide" Target="slide3.xml"/><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jpg"/><Relationship Id="rId17" Type="http://schemas.openxmlformats.org/officeDocument/2006/relationships/image" Target="../media/image4.png"/><Relationship Id="rId2" Type="http://schemas.openxmlformats.org/officeDocument/2006/relationships/image" Target="../media/image1.jpeg"/><Relationship Id="rId16"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19.png"/><Relationship Id="rId10"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14.jpg"/><Relationship Id="rId1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9.svg"/><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21.png"/><Relationship Id="rId4" Type="http://schemas.openxmlformats.org/officeDocument/2006/relationships/image" Target="../media/image11.svg"/><Relationship Id="rId9"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1.svg"/><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3.sv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6.svg"/><Relationship Id="rId5" Type="http://schemas.openxmlformats.org/officeDocument/2006/relationships/image" Target="../media/image8.png"/><Relationship Id="rId10" Type="http://schemas.openxmlformats.org/officeDocument/2006/relationships/image" Target="../media/image25.png"/><Relationship Id="rId4" Type="http://schemas.openxmlformats.org/officeDocument/2006/relationships/image" Target="../media/image11.svg"/><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sz="1200" dirty="0"/>
          </a:p>
        </p:txBody>
      </p:sp>
      <p:sp>
        <p:nvSpPr>
          <p:cNvPr id="3" name="Freeform 3"/>
          <p:cNvSpPr/>
          <p:nvPr/>
        </p:nvSpPr>
        <p:spPr>
          <a:xfrm rot="18736018">
            <a:off x="5703392" y="876975"/>
            <a:ext cx="7897376" cy="3184201"/>
          </a:xfrm>
          <a:custGeom>
            <a:avLst/>
            <a:gdLst/>
            <a:ahLst/>
            <a:cxnLst/>
            <a:rect l="l" t="t" r="r" b="b"/>
            <a:pathLst>
              <a:path w="16909587" h="6118196">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a:stretch>
          </a:blipFill>
        </p:spPr>
        <p:txBody>
          <a:bodyPr/>
          <a:lstStyle/>
          <a:p>
            <a:endParaRPr lang="en-IN" sz="1200"/>
          </a:p>
        </p:txBody>
      </p:sp>
      <p:grpSp>
        <p:nvGrpSpPr>
          <p:cNvPr id="5" name="Group 4">
            <a:extLst>
              <a:ext uri="{FF2B5EF4-FFF2-40B4-BE49-F238E27FC236}">
                <a16:creationId xmlns:a16="http://schemas.microsoft.com/office/drawing/2014/main" id="{C9D50FC9-0C54-8222-2A20-7120A9C9FE8B}"/>
              </a:ext>
            </a:extLst>
          </p:cNvPr>
          <p:cNvGrpSpPr/>
          <p:nvPr/>
        </p:nvGrpSpPr>
        <p:grpSpPr>
          <a:xfrm>
            <a:off x="205789" y="2140459"/>
            <a:ext cx="5038725" cy="1848672"/>
            <a:chOff x="205789" y="1854709"/>
            <a:chExt cx="5038725" cy="1848672"/>
          </a:xfrm>
        </p:grpSpPr>
        <p:sp>
          <p:nvSpPr>
            <p:cNvPr id="4" name="TextBox 4"/>
            <p:cNvSpPr txBox="1"/>
            <p:nvPr/>
          </p:nvSpPr>
          <p:spPr>
            <a:xfrm>
              <a:off x="205789" y="2835195"/>
              <a:ext cx="5038725" cy="868186"/>
            </a:xfrm>
            <a:prstGeom prst="rect">
              <a:avLst/>
            </a:prstGeom>
          </p:spPr>
          <p:txBody>
            <a:bodyPr wrap="square" lIns="0" tIns="0" rIns="0" bIns="0" rtlCol="0" anchor="t">
              <a:spAutoFit/>
            </a:bodyPr>
            <a:lstStyle/>
            <a:p>
              <a:pPr algn="ctr">
                <a:lnSpc>
                  <a:spcPts val="7920"/>
                </a:lnSpc>
              </a:pPr>
              <a:r>
                <a:rPr lang="en-US" sz="2800" dirty="0">
                  <a:solidFill>
                    <a:srgbClr val="F8F8F8"/>
                  </a:solidFill>
                  <a:latin typeface="Be Vietnam"/>
                </a:rPr>
                <a:t>Business Analyst Assignment</a:t>
              </a:r>
            </a:p>
          </p:txBody>
        </p:sp>
        <p:sp>
          <p:nvSpPr>
            <p:cNvPr id="35" name="Rectangle 34">
              <a:extLst>
                <a:ext uri="{FF2B5EF4-FFF2-40B4-BE49-F238E27FC236}">
                  <a16:creationId xmlns:a16="http://schemas.microsoft.com/office/drawing/2014/main" id="{BEFB9088-5126-2852-9219-5124B6651006}"/>
                </a:ext>
              </a:extLst>
            </p:cNvPr>
            <p:cNvSpPr/>
            <p:nvPr/>
          </p:nvSpPr>
          <p:spPr>
            <a:xfrm>
              <a:off x="371158" y="1854709"/>
              <a:ext cx="4697501" cy="1015663"/>
            </a:xfrm>
            <a:prstGeom prst="rect">
              <a:avLst/>
            </a:prstGeom>
            <a:noFill/>
            <a:effectLst>
              <a:glow rad="228600">
                <a:schemeClr val="tx1">
                  <a:alpha val="40000"/>
                </a:schemeClr>
              </a:glow>
              <a:innerShdw blurRad="63500" dist="50800" dir="16200000">
                <a:prstClr val="black">
                  <a:alpha val="50000"/>
                </a:prstClr>
              </a:innerShdw>
            </a:effectLst>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000" b="1" dirty="0">
                  <a:ln/>
                  <a:solidFill>
                    <a:schemeClr val="accent4"/>
                  </a:solidFill>
                  <a:latin typeface="Be Vietnam"/>
                </a:rPr>
                <a:t>RAKSHA PIPE</a:t>
              </a:r>
            </a:p>
          </p:txBody>
        </p:sp>
      </p:grpSp>
      <p:sp>
        <p:nvSpPr>
          <p:cNvPr id="36" name="TextBox 7">
            <a:extLst>
              <a:ext uri="{FF2B5EF4-FFF2-40B4-BE49-F238E27FC236}">
                <a16:creationId xmlns:a16="http://schemas.microsoft.com/office/drawing/2014/main" id="{284888DA-BA5C-CCEE-C4CC-ABCA133AD935}"/>
              </a:ext>
            </a:extLst>
          </p:cNvPr>
          <p:cNvSpPr txBox="1"/>
          <p:nvPr/>
        </p:nvSpPr>
        <p:spPr>
          <a:xfrm>
            <a:off x="900943" y="5223987"/>
            <a:ext cx="3671057" cy="959237"/>
          </a:xfrm>
          <a:prstGeom prst="rect">
            <a:avLst/>
          </a:prstGeom>
        </p:spPr>
        <p:txBody>
          <a:bodyPr wrap="square" lIns="0" tIns="0" rIns="0" bIns="0" rtlCol="0" anchor="t">
            <a:spAutoFit/>
          </a:bodyPr>
          <a:lstStyle/>
          <a:p>
            <a:pPr>
              <a:lnSpc>
                <a:spcPct val="150000"/>
              </a:lnSpc>
            </a:pPr>
            <a:r>
              <a:rPr lang="en-IN" sz="2200" dirty="0">
                <a:solidFill>
                  <a:srgbClr val="FFFFFF"/>
                </a:solidFill>
                <a:latin typeface="Roboto Bold"/>
              </a:rPr>
              <a:t>Presented By: Abhay Kumar</a:t>
            </a:r>
          </a:p>
          <a:p>
            <a:pPr>
              <a:lnSpc>
                <a:spcPct val="150000"/>
              </a:lnSpc>
            </a:pPr>
            <a:r>
              <a:rPr lang="en-IN" sz="2200" dirty="0">
                <a:solidFill>
                  <a:srgbClr val="FFFFFF"/>
                </a:solidFill>
                <a:latin typeface="Roboto Bold"/>
              </a:rPr>
              <a:t>Contact - +91 9475610892</a:t>
            </a:r>
          </a:p>
        </p:txBody>
      </p:sp>
      <p:sp>
        <p:nvSpPr>
          <p:cNvPr id="37" name="Rectangle: Rounded Corners 36">
            <a:extLst>
              <a:ext uri="{FF2B5EF4-FFF2-40B4-BE49-F238E27FC236}">
                <a16:creationId xmlns:a16="http://schemas.microsoft.com/office/drawing/2014/main" id="{0C024128-A8AB-DD4B-B9C9-E20385568711}"/>
              </a:ext>
            </a:extLst>
          </p:cNvPr>
          <p:cNvSpPr/>
          <p:nvPr/>
        </p:nvSpPr>
        <p:spPr>
          <a:xfrm>
            <a:off x="676985" y="5126091"/>
            <a:ext cx="3992360" cy="1155031"/>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N"/>
          </a:p>
        </p:txBody>
      </p:sp>
      <p:pic>
        <p:nvPicPr>
          <p:cNvPr id="7" name="Picture 6">
            <a:extLst>
              <a:ext uri="{FF2B5EF4-FFF2-40B4-BE49-F238E27FC236}">
                <a16:creationId xmlns:a16="http://schemas.microsoft.com/office/drawing/2014/main" id="{252ECEB9-3793-629D-7568-B243CEE10C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47" y="281970"/>
            <a:ext cx="2471342" cy="8289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8EA19F91-432C-6259-A343-F8E9E4ADC431}"/>
              </a:ext>
            </a:extLst>
          </p:cNvPr>
          <p:cNvPicPr>
            <a:picLocks noChangeAspect="1"/>
          </p:cNvPicPr>
          <p:nvPr/>
        </p:nvPicPr>
        <p:blipFill rotWithShape="1">
          <a:blip r:embed="rId6">
            <a:extLst>
              <a:ext uri="{28A0092B-C50C-407E-A947-70E740481C1C}">
                <a14:useLocalDpi xmlns:a14="http://schemas.microsoft.com/office/drawing/2010/main" val="0"/>
              </a:ext>
            </a:extLst>
          </a:blip>
          <a:srcRect r="10054"/>
          <a:stretch/>
        </p:blipFill>
        <p:spPr>
          <a:xfrm rot="16200000">
            <a:off x="5820990" y="490163"/>
            <a:ext cx="6858000" cy="587767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2">
            <a:extLst>
              <a:ext uri="{FF2B5EF4-FFF2-40B4-BE49-F238E27FC236}">
                <a16:creationId xmlns:a16="http://schemas.microsoft.com/office/drawing/2014/main" id="{E8118B9E-4409-6D39-AEFD-41736905AA2A}"/>
              </a:ext>
            </a:extLst>
          </p:cNvPr>
          <p:cNvSpPr/>
          <p:nvPr/>
        </p:nvSpPr>
        <p:spPr>
          <a:xfrm>
            <a:off x="0" y="143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sz="1200" dirty="0"/>
          </a:p>
        </p:txBody>
      </p:sp>
      <p:sp>
        <p:nvSpPr>
          <p:cNvPr id="15" name="Freeform 15"/>
          <p:cNvSpPr/>
          <p:nvPr/>
        </p:nvSpPr>
        <p:spPr>
          <a:xfrm rot="9955175" flipV="1">
            <a:off x="8377361" y="5123499"/>
            <a:ext cx="5857439" cy="2119328"/>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3">
              <a:alphaModFix amt="61000"/>
              <a:extLst>
                <a:ext uri="{96DAC541-7B7A-43D3-8B79-37D633B846F1}">
                  <asvg:svgBlip xmlns:asvg="http://schemas.microsoft.com/office/drawing/2016/SVG/main" r:embed="rId4"/>
                </a:ext>
              </a:extLst>
            </a:blip>
            <a:stretch>
              <a:fillRect/>
            </a:stretch>
          </a:blipFill>
        </p:spPr>
        <p:txBody>
          <a:bodyPr/>
          <a:lstStyle/>
          <a:p>
            <a:endParaRPr lang="en-IN" sz="1200" dirty="0"/>
          </a:p>
        </p:txBody>
      </p:sp>
      <p:sp>
        <p:nvSpPr>
          <p:cNvPr id="13" name="Freeform 13"/>
          <p:cNvSpPr/>
          <p:nvPr/>
        </p:nvSpPr>
        <p:spPr>
          <a:xfrm rot="-990888" flipV="1">
            <a:off x="-625629" y="-488420"/>
            <a:ext cx="6914940" cy="2501951"/>
          </a:xfrm>
          <a:custGeom>
            <a:avLst/>
            <a:gdLst/>
            <a:ahLst/>
            <a:cxnLst/>
            <a:rect l="l" t="t" r="r" b="b"/>
            <a:pathLst>
              <a:path w="10372410" h="3752926">
                <a:moveTo>
                  <a:pt x="0" y="3752926"/>
                </a:moveTo>
                <a:lnTo>
                  <a:pt x="10372409" y="3752926"/>
                </a:lnTo>
                <a:lnTo>
                  <a:pt x="10372409" y="0"/>
                </a:lnTo>
                <a:lnTo>
                  <a:pt x="0" y="0"/>
                </a:lnTo>
                <a:lnTo>
                  <a:pt x="0" y="3752926"/>
                </a:lnTo>
                <a:close/>
              </a:path>
            </a:pathLst>
          </a:custGeom>
          <a:blipFill>
            <a:blip r:embed="rId5">
              <a:alphaModFix amt="75000"/>
              <a:extLst>
                <a:ext uri="{96DAC541-7B7A-43D3-8B79-37D633B846F1}">
                  <asvg:svgBlip xmlns:asvg="http://schemas.microsoft.com/office/drawing/2016/SVG/main" r:embed="rId6"/>
                </a:ext>
              </a:extLst>
            </a:blip>
            <a:stretch>
              <a:fillRect/>
            </a:stretch>
          </a:blipFill>
        </p:spPr>
        <p:txBody>
          <a:bodyPr/>
          <a:lstStyle/>
          <a:p>
            <a:endParaRPr lang="en-IN" sz="1200" dirty="0"/>
          </a:p>
        </p:txBody>
      </p:sp>
      <p:grpSp>
        <p:nvGrpSpPr>
          <p:cNvPr id="3" name="Group 3"/>
          <p:cNvGrpSpPr/>
          <p:nvPr/>
        </p:nvGrpSpPr>
        <p:grpSpPr>
          <a:xfrm>
            <a:off x="4696275" y="349082"/>
            <a:ext cx="3828599" cy="735044"/>
            <a:chOff x="10327206" y="-4691850"/>
            <a:chExt cx="8204814" cy="1620253"/>
          </a:xfrm>
        </p:grpSpPr>
        <p:sp>
          <p:nvSpPr>
            <p:cNvPr id="4" name="TextBox 4"/>
            <p:cNvSpPr txBox="1"/>
            <p:nvPr/>
          </p:nvSpPr>
          <p:spPr>
            <a:xfrm>
              <a:off x="10327206" y="-4691850"/>
              <a:ext cx="8204814" cy="1400960"/>
            </a:xfrm>
            <a:prstGeom prst="rect">
              <a:avLst/>
            </a:prstGeom>
          </p:spPr>
          <p:txBody>
            <a:bodyPr wrap="square" lIns="0" tIns="0" rIns="0" bIns="0" rtlCol="0" anchor="t">
              <a:spAutoFit/>
            </a:bodyPr>
            <a:lstStyle/>
            <a:p>
              <a:pPr>
                <a:lnSpc>
                  <a:spcPts val="5200"/>
                </a:lnSpc>
              </a:pPr>
              <a:r>
                <a:rPr lang="en-IN" sz="4000" dirty="0">
                  <a:solidFill>
                    <a:srgbClr val="F4E7E7"/>
                  </a:solidFill>
                  <a:latin typeface="Telegraf"/>
                </a:rPr>
                <a:t>Connect Database</a:t>
              </a:r>
              <a:endParaRPr lang="en-US" sz="4000" dirty="0">
                <a:solidFill>
                  <a:srgbClr val="F4E7E7"/>
                </a:solidFill>
                <a:latin typeface="Telegraf"/>
              </a:endParaRPr>
            </a:p>
          </p:txBody>
        </p:sp>
        <p:sp>
          <p:nvSpPr>
            <p:cNvPr id="6" name="Freeform 6"/>
            <p:cNvSpPr/>
            <p:nvPr/>
          </p:nvSpPr>
          <p:spPr>
            <a:xfrm flipH="1">
              <a:off x="11464308" y="-3201549"/>
              <a:ext cx="5497915" cy="129952"/>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sz="1100" dirty="0"/>
            </a:p>
          </p:txBody>
        </p:sp>
      </p:grpSp>
      <p:graphicFrame>
        <p:nvGraphicFramePr>
          <p:cNvPr id="8" name="Table 7">
            <a:extLst>
              <a:ext uri="{FF2B5EF4-FFF2-40B4-BE49-F238E27FC236}">
                <a16:creationId xmlns:a16="http://schemas.microsoft.com/office/drawing/2014/main" id="{92ACDDD0-D69E-60F7-4A6D-96FECC2F73D6}"/>
              </a:ext>
            </a:extLst>
          </p:cNvPr>
          <p:cNvGraphicFramePr>
            <a:graphicFrameLocks noGrp="1"/>
          </p:cNvGraphicFramePr>
          <p:nvPr>
            <p:extLst>
              <p:ext uri="{D42A27DB-BD31-4B8C-83A1-F6EECF244321}">
                <p14:modId xmlns:p14="http://schemas.microsoft.com/office/powerpoint/2010/main" val="3078274778"/>
              </p:ext>
            </p:extLst>
          </p:nvPr>
        </p:nvGraphicFramePr>
        <p:xfrm>
          <a:off x="2702224" y="4379535"/>
          <a:ext cx="7152975" cy="1838597"/>
        </p:xfrm>
        <a:graphic>
          <a:graphicData uri="http://schemas.openxmlformats.org/drawingml/2006/table">
            <a:tbl>
              <a:tblPr>
                <a:tableStyleId>{2D5ABB26-0587-4C30-8999-92F81FD0307C}</a:tableStyleId>
              </a:tblPr>
              <a:tblGrid>
                <a:gridCol w="7152975">
                  <a:extLst>
                    <a:ext uri="{9D8B030D-6E8A-4147-A177-3AD203B41FA5}">
                      <a16:colId xmlns:a16="http://schemas.microsoft.com/office/drawing/2014/main" val="20000"/>
                    </a:ext>
                  </a:extLst>
                </a:gridCol>
              </a:tblGrid>
              <a:tr h="546698">
                <a:tc>
                  <a:txBody>
                    <a:bodyPr/>
                    <a:lstStyle/>
                    <a:p>
                      <a:pPr algn="l">
                        <a:lnSpc>
                          <a:spcPts val="3079"/>
                        </a:lnSpc>
                        <a:defRPr/>
                      </a:pPr>
                      <a:r>
                        <a:rPr lang="en-IN" sz="1500" b="0" dirty="0">
                          <a:solidFill>
                            <a:schemeClr val="bg1"/>
                          </a:solidFill>
                        </a:rPr>
                        <a:t>Process: Establish connection between MySQL database and Power BI.</a:t>
                      </a:r>
                      <a:endParaRPr lang="en-US" sz="700" b="0" dirty="0">
                        <a:solidFill>
                          <a:schemeClr val="bg1"/>
                        </a:solidFill>
                        <a:latin typeface="Telegraf"/>
                      </a:endParaRPr>
                    </a:p>
                  </a:txBody>
                  <a:tcPr marL="0" marR="0" marT="0" marB="0" anchor="ctr"/>
                </a:tc>
                <a:extLst>
                  <a:ext uri="{0D108BD9-81ED-4DB2-BD59-A6C34878D82A}">
                    <a16:rowId xmlns:a16="http://schemas.microsoft.com/office/drawing/2014/main" val="10000"/>
                  </a:ext>
                </a:extLst>
              </a:tr>
              <a:tr h="618836">
                <a:tc>
                  <a:txBody>
                    <a:bodyPr/>
                    <a:lstStyle/>
                    <a:p>
                      <a:pPr algn="l">
                        <a:lnSpc>
                          <a:spcPts val="3079"/>
                        </a:lnSpc>
                        <a:defRPr/>
                      </a:pPr>
                      <a:r>
                        <a:rPr lang="en-IN" sz="1500" b="0" kern="1200" dirty="0">
                          <a:solidFill>
                            <a:schemeClr val="bg1"/>
                          </a:solidFill>
                        </a:rPr>
                        <a:t>Tools: Utilize Power BI's data connectivity features.</a:t>
                      </a:r>
                      <a:endParaRPr lang="en-US" sz="700" b="0" dirty="0">
                        <a:solidFill>
                          <a:schemeClr val="bg1"/>
                        </a:solidFill>
                        <a:latin typeface="Telegraf"/>
                      </a:endParaRPr>
                    </a:p>
                  </a:txBody>
                  <a:tcPr marL="0" marR="0" marT="0" marB="0" anchor="ctr"/>
                </a:tc>
                <a:extLst>
                  <a:ext uri="{0D108BD9-81ED-4DB2-BD59-A6C34878D82A}">
                    <a16:rowId xmlns:a16="http://schemas.microsoft.com/office/drawing/2014/main" val="10001"/>
                  </a:ext>
                </a:extLst>
              </a:tr>
              <a:tr h="673063">
                <a:tc>
                  <a:txBody>
                    <a:bodyPr/>
                    <a:lstStyle/>
                    <a:p>
                      <a:pPr algn="l">
                        <a:lnSpc>
                          <a:spcPts val="3079"/>
                        </a:lnSpc>
                        <a:defRPr/>
                      </a:pPr>
                      <a:r>
                        <a:rPr lang="en-IN" sz="1500" b="0" kern="1200" dirty="0">
                          <a:solidFill>
                            <a:schemeClr val="bg1"/>
                          </a:solidFill>
                        </a:rPr>
                        <a:t>Importance: Accessing real-time data for dashboard visualization.</a:t>
                      </a:r>
                      <a:endParaRPr lang="en-US" sz="700" b="0" dirty="0">
                        <a:solidFill>
                          <a:schemeClr val="bg1"/>
                        </a:solidFill>
                        <a:latin typeface="Telegraf"/>
                      </a:endParaRPr>
                    </a:p>
                  </a:txBody>
                  <a:tcPr marL="0" marR="0" marT="0" marB="0" anchor="ctr"/>
                </a:tc>
                <a:extLst>
                  <a:ext uri="{0D108BD9-81ED-4DB2-BD59-A6C34878D82A}">
                    <a16:rowId xmlns:a16="http://schemas.microsoft.com/office/drawing/2014/main" val="10002"/>
                  </a:ext>
                </a:extLst>
              </a:tr>
            </a:tbl>
          </a:graphicData>
        </a:graphic>
      </p:graphicFrame>
      <p:pic>
        <p:nvPicPr>
          <p:cNvPr id="16" name="Picture 15">
            <a:extLst>
              <a:ext uri="{FF2B5EF4-FFF2-40B4-BE49-F238E27FC236}">
                <a16:creationId xmlns:a16="http://schemas.microsoft.com/office/drawing/2014/main" id="{C66DDAA4-85C2-0D40-33FF-DAAA5F6981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047" y="281970"/>
            <a:ext cx="2471342" cy="8289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AutoShape 10">
            <a:extLst>
              <a:ext uri="{FF2B5EF4-FFF2-40B4-BE49-F238E27FC236}">
                <a16:creationId xmlns:a16="http://schemas.microsoft.com/office/drawing/2014/main" id="{5575D23E-B6E0-CA42-71B5-CD76C924B820}"/>
              </a:ext>
            </a:extLst>
          </p:cNvPr>
          <p:cNvSpPr/>
          <p:nvPr/>
        </p:nvSpPr>
        <p:spPr>
          <a:xfrm>
            <a:off x="2208696" y="4717845"/>
            <a:ext cx="282304" cy="0"/>
          </a:xfrm>
          <a:prstGeom prst="line">
            <a:avLst/>
          </a:prstGeom>
          <a:ln w="47625" cap="rnd">
            <a:solidFill>
              <a:srgbClr val="F44747"/>
            </a:solidFill>
            <a:prstDash val="solid"/>
            <a:headEnd type="none" w="sm" len="sm"/>
            <a:tailEnd type="none" w="sm" len="sm"/>
          </a:ln>
        </p:spPr>
        <p:txBody>
          <a:bodyPr/>
          <a:lstStyle/>
          <a:p>
            <a:endParaRPr lang="en-IN" sz="1200"/>
          </a:p>
        </p:txBody>
      </p:sp>
      <p:sp>
        <p:nvSpPr>
          <p:cNvPr id="5" name="AutoShape 11">
            <a:extLst>
              <a:ext uri="{FF2B5EF4-FFF2-40B4-BE49-F238E27FC236}">
                <a16:creationId xmlns:a16="http://schemas.microsoft.com/office/drawing/2014/main" id="{F2BF872C-2CAE-2A6A-6D7C-2AD7C794A5CE}"/>
              </a:ext>
            </a:extLst>
          </p:cNvPr>
          <p:cNvSpPr/>
          <p:nvPr/>
        </p:nvSpPr>
        <p:spPr>
          <a:xfrm>
            <a:off x="2208696" y="5328511"/>
            <a:ext cx="282304" cy="0"/>
          </a:xfrm>
          <a:prstGeom prst="line">
            <a:avLst/>
          </a:prstGeom>
          <a:ln w="47625" cap="rnd">
            <a:solidFill>
              <a:srgbClr val="F44747"/>
            </a:solidFill>
            <a:prstDash val="solid"/>
            <a:headEnd type="none" w="sm" len="sm"/>
            <a:tailEnd type="none" w="sm" len="sm"/>
          </a:ln>
        </p:spPr>
        <p:txBody>
          <a:bodyPr/>
          <a:lstStyle/>
          <a:p>
            <a:endParaRPr lang="en-IN" sz="1200" dirty="0"/>
          </a:p>
        </p:txBody>
      </p:sp>
      <p:sp>
        <p:nvSpPr>
          <p:cNvPr id="7" name="AutoShape 12">
            <a:extLst>
              <a:ext uri="{FF2B5EF4-FFF2-40B4-BE49-F238E27FC236}">
                <a16:creationId xmlns:a16="http://schemas.microsoft.com/office/drawing/2014/main" id="{559B0168-EF4E-82B4-DE91-D9E3A498379D}"/>
              </a:ext>
            </a:extLst>
          </p:cNvPr>
          <p:cNvSpPr/>
          <p:nvPr/>
        </p:nvSpPr>
        <p:spPr>
          <a:xfrm>
            <a:off x="2227553" y="5962865"/>
            <a:ext cx="282304" cy="0"/>
          </a:xfrm>
          <a:prstGeom prst="line">
            <a:avLst/>
          </a:prstGeom>
          <a:ln w="47625" cap="rnd">
            <a:solidFill>
              <a:srgbClr val="F44747"/>
            </a:solidFill>
            <a:prstDash val="solid"/>
            <a:headEnd type="none" w="sm" len="sm"/>
            <a:tailEnd type="none" w="sm" len="sm"/>
          </a:ln>
        </p:spPr>
        <p:txBody>
          <a:bodyPr/>
          <a:lstStyle/>
          <a:p>
            <a:endParaRPr lang="en-IN" sz="1200"/>
          </a:p>
        </p:txBody>
      </p:sp>
      <p:grpSp>
        <p:nvGrpSpPr>
          <p:cNvPr id="28" name="Group 27">
            <a:extLst>
              <a:ext uri="{FF2B5EF4-FFF2-40B4-BE49-F238E27FC236}">
                <a16:creationId xmlns:a16="http://schemas.microsoft.com/office/drawing/2014/main" id="{77EB55A1-4DBF-BB22-2A0B-20917BDF9451}"/>
              </a:ext>
            </a:extLst>
          </p:cNvPr>
          <p:cNvGrpSpPr/>
          <p:nvPr/>
        </p:nvGrpSpPr>
        <p:grpSpPr>
          <a:xfrm>
            <a:off x="1949605" y="1733014"/>
            <a:ext cx="2879570" cy="2079760"/>
            <a:chOff x="2368705" y="1733013"/>
            <a:chExt cx="3063188" cy="2297391"/>
          </a:xfrm>
        </p:grpSpPr>
        <p:pic>
          <p:nvPicPr>
            <p:cNvPr id="26" name="Picture 25">
              <a:extLst>
                <a:ext uri="{FF2B5EF4-FFF2-40B4-BE49-F238E27FC236}">
                  <a16:creationId xmlns:a16="http://schemas.microsoft.com/office/drawing/2014/main" id="{FF28F74B-D911-DF7D-CAEC-25556A8D275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68705" y="1733013"/>
              <a:ext cx="3063188" cy="229739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Graphic 10">
              <a:extLst>
                <a:ext uri="{FF2B5EF4-FFF2-40B4-BE49-F238E27FC236}">
                  <a16:creationId xmlns:a16="http://schemas.microsoft.com/office/drawing/2014/main" id="{2D2B7AD8-2E87-8008-40E9-0C6BA9F1F322}"/>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10893" t="13146" r="13481"/>
            <a:stretch/>
          </p:blipFill>
          <p:spPr>
            <a:xfrm>
              <a:off x="2617557" y="1812275"/>
              <a:ext cx="2565483" cy="2042429"/>
            </a:xfrm>
            <a:prstGeom prst="rect">
              <a:avLst/>
            </a:prstGeom>
          </p:spPr>
        </p:pic>
      </p:grpSp>
      <p:grpSp>
        <p:nvGrpSpPr>
          <p:cNvPr id="29" name="Group 28">
            <a:extLst>
              <a:ext uri="{FF2B5EF4-FFF2-40B4-BE49-F238E27FC236}">
                <a16:creationId xmlns:a16="http://schemas.microsoft.com/office/drawing/2014/main" id="{F4581C61-89E1-A350-5161-C382CA38916D}"/>
              </a:ext>
            </a:extLst>
          </p:cNvPr>
          <p:cNvGrpSpPr/>
          <p:nvPr/>
        </p:nvGrpSpPr>
        <p:grpSpPr>
          <a:xfrm>
            <a:off x="7435180" y="1473908"/>
            <a:ext cx="2879570" cy="2595340"/>
            <a:chOff x="6511255" y="1473907"/>
            <a:chExt cx="3063188" cy="2815602"/>
          </a:xfrm>
        </p:grpSpPr>
        <p:pic>
          <p:nvPicPr>
            <p:cNvPr id="27" name="Picture 26">
              <a:extLst>
                <a:ext uri="{FF2B5EF4-FFF2-40B4-BE49-F238E27FC236}">
                  <a16:creationId xmlns:a16="http://schemas.microsoft.com/office/drawing/2014/main" id="{858F64B2-7FC1-305D-3B34-DEB15A9AE22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11255" y="1692245"/>
              <a:ext cx="3063188" cy="229739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2" name="Picture 21">
              <a:extLst>
                <a:ext uri="{FF2B5EF4-FFF2-40B4-BE49-F238E27FC236}">
                  <a16:creationId xmlns:a16="http://schemas.microsoft.com/office/drawing/2014/main" id="{6B0A8ACB-5AD8-00A3-C165-1EE4C68C4C9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8610" y="1473907"/>
              <a:ext cx="2855338" cy="2815602"/>
            </a:xfrm>
            <a:prstGeom prst="rect">
              <a:avLst/>
            </a:prstGeom>
          </p:spPr>
        </p:pic>
      </p:grpSp>
      <p:sp>
        <p:nvSpPr>
          <p:cNvPr id="30" name="Arrow: Left-Right 29">
            <a:extLst>
              <a:ext uri="{FF2B5EF4-FFF2-40B4-BE49-F238E27FC236}">
                <a16:creationId xmlns:a16="http://schemas.microsoft.com/office/drawing/2014/main" id="{BE100FCC-B584-1EF6-7833-A99E3BA12F84}"/>
              </a:ext>
            </a:extLst>
          </p:cNvPr>
          <p:cNvSpPr/>
          <p:nvPr/>
        </p:nvSpPr>
        <p:spPr>
          <a:xfrm>
            <a:off x="5222573" y="2303855"/>
            <a:ext cx="1885950" cy="932787"/>
          </a:xfrm>
          <a:prstGeom prst="leftRightArrow">
            <a:avLst/>
          </a:prstGeom>
          <a:ln w="34925" cmpd="dbl">
            <a:solidFill>
              <a:srgbClr val="FF0000"/>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dirty="0">
              <a:solidFill>
                <a:srgbClr val="FF0000"/>
              </a:solidFill>
            </a:endParaRPr>
          </a:p>
        </p:txBody>
      </p:sp>
    </p:spTree>
    <p:extLst>
      <p:ext uri="{BB962C8B-B14F-4D97-AF65-F5344CB8AC3E}">
        <p14:creationId xmlns:p14="http://schemas.microsoft.com/office/powerpoint/2010/main" val="26851362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2">
            <a:extLst>
              <a:ext uri="{FF2B5EF4-FFF2-40B4-BE49-F238E27FC236}">
                <a16:creationId xmlns:a16="http://schemas.microsoft.com/office/drawing/2014/main" id="{E8118B9E-4409-6D39-AEFD-41736905AA2A}"/>
              </a:ext>
            </a:extLst>
          </p:cNvPr>
          <p:cNvSpPr/>
          <p:nvPr/>
        </p:nvSpPr>
        <p:spPr>
          <a:xfrm>
            <a:off x="0" y="143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sz="1200" dirty="0"/>
          </a:p>
        </p:txBody>
      </p:sp>
      <p:sp>
        <p:nvSpPr>
          <p:cNvPr id="15" name="Freeform 15"/>
          <p:cNvSpPr/>
          <p:nvPr/>
        </p:nvSpPr>
        <p:spPr>
          <a:xfrm rot="9955175" flipV="1">
            <a:off x="8377361" y="5123499"/>
            <a:ext cx="5857439" cy="2119328"/>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3">
              <a:alphaModFix amt="61000"/>
              <a:extLst>
                <a:ext uri="{96DAC541-7B7A-43D3-8B79-37D633B846F1}">
                  <asvg:svgBlip xmlns:asvg="http://schemas.microsoft.com/office/drawing/2016/SVG/main" r:embed="rId4"/>
                </a:ext>
              </a:extLst>
            </a:blip>
            <a:stretch>
              <a:fillRect/>
            </a:stretch>
          </a:blipFill>
        </p:spPr>
        <p:txBody>
          <a:bodyPr/>
          <a:lstStyle/>
          <a:p>
            <a:endParaRPr lang="en-IN" sz="1200" dirty="0"/>
          </a:p>
        </p:txBody>
      </p:sp>
      <p:sp>
        <p:nvSpPr>
          <p:cNvPr id="13" name="Freeform 13"/>
          <p:cNvSpPr/>
          <p:nvPr/>
        </p:nvSpPr>
        <p:spPr>
          <a:xfrm rot="-990888" flipV="1">
            <a:off x="-625629" y="-488420"/>
            <a:ext cx="6914940" cy="2501951"/>
          </a:xfrm>
          <a:custGeom>
            <a:avLst/>
            <a:gdLst/>
            <a:ahLst/>
            <a:cxnLst/>
            <a:rect l="l" t="t" r="r" b="b"/>
            <a:pathLst>
              <a:path w="10372410" h="3752926">
                <a:moveTo>
                  <a:pt x="0" y="3752926"/>
                </a:moveTo>
                <a:lnTo>
                  <a:pt x="10372409" y="3752926"/>
                </a:lnTo>
                <a:lnTo>
                  <a:pt x="10372409" y="0"/>
                </a:lnTo>
                <a:lnTo>
                  <a:pt x="0" y="0"/>
                </a:lnTo>
                <a:lnTo>
                  <a:pt x="0" y="3752926"/>
                </a:lnTo>
                <a:close/>
              </a:path>
            </a:pathLst>
          </a:custGeom>
          <a:blipFill>
            <a:blip r:embed="rId5">
              <a:alphaModFix amt="75000"/>
              <a:extLst>
                <a:ext uri="{96DAC541-7B7A-43D3-8B79-37D633B846F1}">
                  <asvg:svgBlip xmlns:asvg="http://schemas.microsoft.com/office/drawing/2016/SVG/main" r:embed="rId6"/>
                </a:ext>
              </a:extLst>
            </a:blip>
            <a:stretch>
              <a:fillRect/>
            </a:stretch>
          </a:blipFill>
        </p:spPr>
        <p:txBody>
          <a:bodyPr/>
          <a:lstStyle/>
          <a:p>
            <a:endParaRPr lang="en-IN" sz="1200" dirty="0"/>
          </a:p>
        </p:txBody>
      </p:sp>
      <p:grpSp>
        <p:nvGrpSpPr>
          <p:cNvPr id="3" name="Group 3"/>
          <p:cNvGrpSpPr/>
          <p:nvPr/>
        </p:nvGrpSpPr>
        <p:grpSpPr>
          <a:xfrm>
            <a:off x="4696275" y="349082"/>
            <a:ext cx="3828599" cy="735045"/>
            <a:chOff x="10327206" y="-4691850"/>
            <a:chExt cx="8204814" cy="1620255"/>
          </a:xfrm>
        </p:grpSpPr>
        <p:sp>
          <p:nvSpPr>
            <p:cNvPr id="4" name="TextBox 4"/>
            <p:cNvSpPr txBox="1"/>
            <p:nvPr/>
          </p:nvSpPr>
          <p:spPr>
            <a:xfrm>
              <a:off x="10327206" y="-4691850"/>
              <a:ext cx="8204814" cy="1400960"/>
            </a:xfrm>
            <a:prstGeom prst="rect">
              <a:avLst/>
            </a:prstGeom>
          </p:spPr>
          <p:txBody>
            <a:bodyPr wrap="square" lIns="0" tIns="0" rIns="0" bIns="0" rtlCol="0" anchor="t">
              <a:spAutoFit/>
            </a:bodyPr>
            <a:lstStyle/>
            <a:p>
              <a:pPr>
                <a:lnSpc>
                  <a:spcPts val="5200"/>
                </a:lnSpc>
              </a:pPr>
              <a:r>
                <a:rPr lang="en-IN" sz="4000" dirty="0">
                  <a:solidFill>
                    <a:srgbClr val="F4E7E7"/>
                  </a:solidFill>
                  <a:latin typeface="Telegraf"/>
                </a:rPr>
                <a:t>Build Dashboard</a:t>
              </a:r>
              <a:endParaRPr lang="en-US" sz="4000" dirty="0">
                <a:solidFill>
                  <a:srgbClr val="F4E7E7"/>
                </a:solidFill>
                <a:latin typeface="Telegraf"/>
              </a:endParaRPr>
            </a:p>
          </p:txBody>
        </p:sp>
        <p:sp>
          <p:nvSpPr>
            <p:cNvPr id="6" name="Freeform 6"/>
            <p:cNvSpPr/>
            <p:nvPr/>
          </p:nvSpPr>
          <p:spPr>
            <a:xfrm flipH="1">
              <a:off x="11076295" y="-3201547"/>
              <a:ext cx="5497915" cy="129952"/>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sz="1100" dirty="0"/>
            </a:p>
          </p:txBody>
        </p:sp>
      </p:grpSp>
      <p:graphicFrame>
        <p:nvGraphicFramePr>
          <p:cNvPr id="8" name="Table 7">
            <a:extLst>
              <a:ext uri="{FF2B5EF4-FFF2-40B4-BE49-F238E27FC236}">
                <a16:creationId xmlns:a16="http://schemas.microsoft.com/office/drawing/2014/main" id="{92ACDDD0-D69E-60F7-4A6D-96FECC2F73D6}"/>
              </a:ext>
            </a:extLst>
          </p:cNvPr>
          <p:cNvGraphicFramePr>
            <a:graphicFrameLocks noGrp="1"/>
          </p:cNvGraphicFramePr>
          <p:nvPr>
            <p:extLst>
              <p:ext uri="{D42A27DB-BD31-4B8C-83A1-F6EECF244321}">
                <p14:modId xmlns:p14="http://schemas.microsoft.com/office/powerpoint/2010/main" val="399403872"/>
              </p:ext>
            </p:extLst>
          </p:nvPr>
        </p:nvGraphicFramePr>
        <p:xfrm>
          <a:off x="1689415" y="2509701"/>
          <a:ext cx="7721285" cy="1838597"/>
        </p:xfrm>
        <a:graphic>
          <a:graphicData uri="http://schemas.openxmlformats.org/drawingml/2006/table">
            <a:tbl>
              <a:tblPr>
                <a:tableStyleId>{2D5ABB26-0587-4C30-8999-92F81FD0307C}</a:tableStyleId>
              </a:tblPr>
              <a:tblGrid>
                <a:gridCol w="7721285">
                  <a:extLst>
                    <a:ext uri="{9D8B030D-6E8A-4147-A177-3AD203B41FA5}">
                      <a16:colId xmlns:a16="http://schemas.microsoft.com/office/drawing/2014/main" val="20000"/>
                    </a:ext>
                  </a:extLst>
                </a:gridCol>
              </a:tblGrid>
              <a:tr h="546698">
                <a:tc>
                  <a:txBody>
                    <a:bodyPr/>
                    <a:lstStyle/>
                    <a:p>
                      <a:pPr algn="l">
                        <a:lnSpc>
                          <a:spcPts val="3079"/>
                        </a:lnSpc>
                        <a:defRPr/>
                      </a:pPr>
                      <a:r>
                        <a:rPr lang="en-IN" sz="1800" b="0" dirty="0">
                          <a:solidFill>
                            <a:schemeClr val="bg1"/>
                          </a:solidFill>
                        </a:rPr>
                        <a:t>Components: Sales trends, product performance, customer profiles, and etc.</a:t>
                      </a:r>
                      <a:endParaRPr lang="en-US" sz="900" b="0" dirty="0">
                        <a:solidFill>
                          <a:schemeClr val="bg1"/>
                        </a:solidFill>
                        <a:latin typeface="Telegraf"/>
                      </a:endParaRPr>
                    </a:p>
                  </a:txBody>
                  <a:tcPr marL="0" marR="0" marT="0" marB="0" anchor="ctr"/>
                </a:tc>
                <a:extLst>
                  <a:ext uri="{0D108BD9-81ED-4DB2-BD59-A6C34878D82A}">
                    <a16:rowId xmlns:a16="http://schemas.microsoft.com/office/drawing/2014/main" val="10000"/>
                  </a:ext>
                </a:extLst>
              </a:tr>
              <a:tr h="618836">
                <a:tc>
                  <a:txBody>
                    <a:bodyPr/>
                    <a:lstStyle/>
                    <a:p>
                      <a:pPr algn="l">
                        <a:lnSpc>
                          <a:spcPts val="3079"/>
                        </a:lnSpc>
                        <a:defRPr/>
                      </a:pPr>
                      <a:r>
                        <a:rPr lang="en-IN" sz="1800" b="0" kern="1200" dirty="0">
                          <a:solidFill>
                            <a:schemeClr val="bg1"/>
                          </a:solidFill>
                        </a:rPr>
                        <a:t>Interactivity: Ensure user-friendly interface for data exploration.</a:t>
                      </a:r>
                      <a:endParaRPr lang="en-US" sz="900" b="0" dirty="0">
                        <a:solidFill>
                          <a:schemeClr val="bg1"/>
                        </a:solidFill>
                        <a:latin typeface="Telegraf"/>
                      </a:endParaRPr>
                    </a:p>
                  </a:txBody>
                  <a:tcPr marL="0" marR="0" marT="0" marB="0" anchor="ctr"/>
                </a:tc>
                <a:extLst>
                  <a:ext uri="{0D108BD9-81ED-4DB2-BD59-A6C34878D82A}">
                    <a16:rowId xmlns:a16="http://schemas.microsoft.com/office/drawing/2014/main" val="10001"/>
                  </a:ext>
                </a:extLst>
              </a:tr>
              <a:tr h="673063">
                <a:tc>
                  <a:txBody>
                    <a:bodyPr/>
                    <a:lstStyle/>
                    <a:p>
                      <a:pPr algn="l">
                        <a:lnSpc>
                          <a:spcPts val="3079"/>
                        </a:lnSpc>
                        <a:defRPr/>
                      </a:pPr>
                      <a:r>
                        <a:rPr lang="en-IN" sz="1800" b="0" kern="1200" dirty="0">
                          <a:solidFill>
                            <a:schemeClr val="bg1"/>
                          </a:solidFill>
                        </a:rPr>
                        <a:t>Importance: Providing insights into business performance and customer </a:t>
                      </a:r>
                      <a:r>
                        <a:rPr lang="en-IN" sz="1800" b="0" kern="1200" dirty="0" err="1">
                          <a:solidFill>
                            <a:schemeClr val="bg1"/>
                          </a:solidFill>
                        </a:rPr>
                        <a:t>behavior</a:t>
                      </a:r>
                      <a:r>
                        <a:rPr lang="en-IN" sz="1800" b="0" kern="1200" dirty="0">
                          <a:solidFill>
                            <a:schemeClr val="bg1"/>
                          </a:solidFill>
                        </a:rPr>
                        <a:t>.</a:t>
                      </a:r>
                      <a:endParaRPr lang="en-US" sz="900" b="0" dirty="0">
                        <a:solidFill>
                          <a:schemeClr val="bg1"/>
                        </a:solidFill>
                        <a:latin typeface="Telegraf"/>
                      </a:endParaRPr>
                    </a:p>
                  </a:txBody>
                  <a:tcPr marL="0" marR="0" marT="0" marB="0" anchor="ctr"/>
                </a:tc>
                <a:extLst>
                  <a:ext uri="{0D108BD9-81ED-4DB2-BD59-A6C34878D82A}">
                    <a16:rowId xmlns:a16="http://schemas.microsoft.com/office/drawing/2014/main" val="10002"/>
                  </a:ext>
                </a:extLst>
              </a:tr>
            </a:tbl>
          </a:graphicData>
        </a:graphic>
      </p:graphicFrame>
      <p:pic>
        <p:nvPicPr>
          <p:cNvPr id="16" name="Picture 15">
            <a:extLst>
              <a:ext uri="{FF2B5EF4-FFF2-40B4-BE49-F238E27FC236}">
                <a16:creationId xmlns:a16="http://schemas.microsoft.com/office/drawing/2014/main" id="{C66DDAA4-85C2-0D40-33FF-DAAA5F6981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047" y="281970"/>
            <a:ext cx="2471342" cy="8289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AutoShape 10">
            <a:extLst>
              <a:ext uri="{FF2B5EF4-FFF2-40B4-BE49-F238E27FC236}">
                <a16:creationId xmlns:a16="http://schemas.microsoft.com/office/drawing/2014/main" id="{5575D23E-B6E0-CA42-71B5-CD76C924B820}"/>
              </a:ext>
            </a:extLst>
          </p:cNvPr>
          <p:cNvSpPr/>
          <p:nvPr/>
        </p:nvSpPr>
        <p:spPr>
          <a:xfrm>
            <a:off x="1195887" y="2848011"/>
            <a:ext cx="282304" cy="0"/>
          </a:xfrm>
          <a:prstGeom prst="line">
            <a:avLst/>
          </a:prstGeom>
          <a:ln w="47625" cap="rnd">
            <a:solidFill>
              <a:srgbClr val="F44747"/>
            </a:solidFill>
            <a:prstDash val="solid"/>
            <a:headEnd type="none" w="sm" len="sm"/>
            <a:tailEnd type="none" w="sm" len="sm"/>
          </a:ln>
        </p:spPr>
        <p:txBody>
          <a:bodyPr/>
          <a:lstStyle/>
          <a:p>
            <a:endParaRPr lang="en-IN" sz="2000"/>
          </a:p>
        </p:txBody>
      </p:sp>
      <p:sp>
        <p:nvSpPr>
          <p:cNvPr id="5" name="AutoShape 11">
            <a:extLst>
              <a:ext uri="{FF2B5EF4-FFF2-40B4-BE49-F238E27FC236}">
                <a16:creationId xmlns:a16="http://schemas.microsoft.com/office/drawing/2014/main" id="{F2BF872C-2CAE-2A6A-6D7C-2AD7C794A5CE}"/>
              </a:ext>
            </a:extLst>
          </p:cNvPr>
          <p:cNvSpPr/>
          <p:nvPr/>
        </p:nvSpPr>
        <p:spPr>
          <a:xfrm>
            <a:off x="1195887" y="3458677"/>
            <a:ext cx="282304" cy="0"/>
          </a:xfrm>
          <a:prstGeom prst="line">
            <a:avLst/>
          </a:prstGeom>
          <a:ln w="47625" cap="rnd">
            <a:solidFill>
              <a:srgbClr val="F44747"/>
            </a:solidFill>
            <a:prstDash val="solid"/>
            <a:headEnd type="none" w="sm" len="sm"/>
            <a:tailEnd type="none" w="sm" len="sm"/>
          </a:ln>
        </p:spPr>
        <p:txBody>
          <a:bodyPr/>
          <a:lstStyle/>
          <a:p>
            <a:endParaRPr lang="en-IN" sz="2000" dirty="0"/>
          </a:p>
        </p:txBody>
      </p:sp>
      <p:sp>
        <p:nvSpPr>
          <p:cNvPr id="7" name="AutoShape 12">
            <a:extLst>
              <a:ext uri="{FF2B5EF4-FFF2-40B4-BE49-F238E27FC236}">
                <a16:creationId xmlns:a16="http://schemas.microsoft.com/office/drawing/2014/main" id="{559B0168-EF4E-82B4-DE91-D9E3A498379D}"/>
              </a:ext>
            </a:extLst>
          </p:cNvPr>
          <p:cNvSpPr/>
          <p:nvPr/>
        </p:nvSpPr>
        <p:spPr>
          <a:xfrm>
            <a:off x="1214744" y="4093031"/>
            <a:ext cx="282304" cy="0"/>
          </a:xfrm>
          <a:prstGeom prst="line">
            <a:avLst/>
          </a:prstGeom>
          <a:ln w="47625" cap="rnd">
            <a:solidFill>
              <a:srgbClr val="F44747"/>
            </a:solidFill>
            <a:prstDash val="solid"/>
            <a:headEnd type="none" w="sm" len="sm"/>
            <a:tailEnd type="none" w="sm" len="sm"/>
          </a:ln>
        </p:spPr>
        <p:txBody>
          <a:bodyPr/>
          <a:lstStyle/>
          <a:p>
            <a:endParaRPr lang="en-IN" sz="2000"/>
          </a:p>
        </p:txBody>
      </p:sp>
      <p:pic>
        <p:nvPicPr>
          <p:cNvPr id="9" name="Picture 8">
            <a:extLst>
              <a:ext uri="{FF2B5EF4-FFF2-40B4-BE49-F238E27FC236}">
                <a16:creationId xmlns:a16="http://schemas.microsoft.com/office/drawing/2014/main" id="{6B0A8ACB-5AD8-00A3-C165-1EE4C68C4C94}"/>
              </a:ext>
            </a:extLst>
          </p:cNvPr>
          <p:cNvPicPr>
            <a:picLocks noChangeAspect="1"/>
          </p:cNvPicPr>
          <p:nvPr/>
        </p:nvPicPr>
        <p:blipFill rotWithShape="1">
          <a:blip r:embed="rId10">
            <a:extLst>
              <a:ext uri="{28A0092B-C50C-407E-A947-70E740481C1C}">
                <a14:useLocalDpi xmlns:a14="http://schemas.microsoft.com/office/drawing/2010/main" val="0"/>
              </a:ext>
            </a:extLst>
          </a:blip>
          <a:srcRect l="27967" t="17112" r="26256" b="29157"/>
          <a:stretch/>
        </p:blipFill>
        <p:spPr>
          <a:xfrm>
            <a:off x="9953040" y="2509701"/>
            <a:ext cx="1486485" cy="1687024"/>
          </a:xfrm>
          <a:prstGeom prst="rect">
            <a:avLst/>
          </a:prstGeom>
        </p:spPr>
      </p:pic>
    </p:spTree>
    <p:extLst>
      <p:ext uri="{BB962C8B-B14F-4D97-AF65-F5344CB8AC3E}">
        <p14:creationId xmlns:p14="http://schemas.microsoft.com/office/powerpoint/2010/main" val="3528197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32408">
            <a:off x="-1473027" y="2710263"/>
            <a:ext cx="13910094" cy="8295474"/>
          </a:xfrm>
          <a:custGeom>
            <a:avLst/>
            <a:gdLst/>
            <a:ahLst/>
            <a:cxnLst/>
            <a:rect l="l" t="t" r="r" b="b"/>
            <a:pathLst>
              <a:path w="20865141" h="1244321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sz="1200"/>
          </a:p>
        </p:txBody>
      </p:sp>
      <p:grpSp>
        <p:nvGrpSpPr>
          <p:cNvPr id="3" name="Group 3"/>
          <p:cNvGrpSpPr/>
          <p:nvPr/>
        </p:nvGrpSpPr>
        <p:grpSpPr>
          <a:xfrm>
            <a:off x="902233" y="3233853"/>
            <a:ext cx="10515600" cy="3378819"/>
            <a:chOff x="0" y="0"/>
            <a:chExt cx="3270686" cy="1516733"/>
          </a:xfrm>
        </p:grpSpPr>
        <p:sp>
          <p:nvSpPr>
            <p:cNvPr id="4" name="Freeform 4"/>
            <p:cNvSpPr/>
            <p:nvPr/>
          </p:nvSpPr>
          <p:spPr>
            <a:xfrm>
              <a:off x="0" y="0"/>
              <a:ext cx="3270686" cy="1516733"/>
            </a:xfrm>
            <a:custGeom>
              <a:avLst/>
              <a:gdLst/>
              <a:ahLst/>
              <a:cxnLst/>
              <a:rect l="l" t="t" r="r" b="b"/>
              <a:pathLst>
                <a:path w="3270686" h="1516733">
                  <a:moveTo>
                    <a:pt x="0" y="0"/>
                  </a:moveTo>
                  <a:lnTo>
                    <a:pt x="3270686" y="0"/>
                  </a:lnTo>
                  <a:lnTo>
                    <a:pt x="3270686" y="1516733"/>
                  </a:lnTo>
                  <a:lnTo>
                    <a:pt x="0" y="1516733"/>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sz="1200" dirty="0"/>
            </a:p>
          </p:txBody>
        </p:sp>
        <p:sp>
          <p:nvSpPr>
            <p:cNvPr id="5" name="TextBox 5"/>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16" name="TextBox 16"/>
          <p:cNvSpPr txBox="1"/>
          <p:nvPr/>
        </p:nvSpPr>
        <p:spPr>
          <a:xfrm>
            <a:off x="4811579" y="209354"/>
            <a:ext cx="2568841" cy="512961"/>
          </a:xfrm>
          <a:prstGeom prst="rect">
            <a:avLst/>
          </a:prstGeom>
        </p:spPr>
        <p:txBody>
          <a:bodyPr wrap="square" lIns="0" tIns="0" rIns="0" bIns="0" rtlCol="0" anchor="t">
            <a:spAutoFit/>
          </a:bodyPr>
          <a:lstStyle/>
          <a:p>
            <a:pPr algn="ctr">
              <a:lnSpc>
                <a:spcPts val="4033"/>
              </a:lnSpc>
            </a:pPr>
            <a:r>
              <a:rPr lang="en-US" sz="3666" spc="117" dirty="0">
                <a:solidFill>
                  <a:srgbClr val="000000"/>
                </a:solidFill>
                <a:latin typeface="Days"/>
              </a:rPr>
              <a:t>Dashboard</a:t>
            </a:r>
          </a:p>
        </p:txBody>
      </p:sp>
      <p:sp>
        <p:nvSpPr>
          <p:cNvPr id="19" name="Freeform 9">
            <a:extLst>
              <a:ext uri="{FF2B5EF4-FFF2-40B4-BE49-F238E27FC236}">
                <a16:creationId xmlns:a16="http://schemas.microsoft.com/office/drawing/2014/main" id="{E95B1F00-6012-D0E9-487D-BA6FE161C873}"/>
              </a:ext>
            </a:extLst>
          </p:cNvPr>
          <p:cNvSpPr/>
          <p:nvPr/>
        </p:nvSpPr>
        <p:spPr>
          <a:xfrm flipH="1">
            <a:off x="5171840" y="748240"/>
            <a:ext cx="1848318" cy="90430"/>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sz="1000" dirty="0"/>
          </a:p>
        </p:txBody>
      </p:sp>
      <p:grpSp>
        <p:nvGrpSpPr>
          <p:cNvPr id="21" name="Group 20">
            <a:extLst>
              <a:ext uri="{FF2B5EF4-FFF2-40B4-BE49-F238E27FC236}">
                <a16:creationId xmlns:a16="http://schemas.microsoft.com/office/drawing/2014/main" id="{6C5B7DFF-0212-EF38-0BA6-9199F6F17759}"/>
              </a:ext>
            </a:extLst>
          </p:cNvPr>
          <p:cNvGrpSpPr/>
          <p:nvPr/>
        </p:nvGrpSpPr>
        <p:grpSpPr>
          <a:xfrm>
            <a:off x="2563460" y="818283"/>
            <a:ext cx="6943009" cy="5936669"/>
            <a:chOff x="2524263" y="738663"/>
            <a:chExt cx="6943009" cy="5936669"/>
          </a:xfrm>
        </p:grpSpPr>
        <p:pic>
          <p:nvPicPr>
            <p:cNvPr id="17" name="Picture 16">
              <a:extLst>
                <a:ext uri="{FF2B5EF4-FFF2-40B4-BE49-F238E27FC236}">
                  <a16:creationId xmlns:a16="http://schemas.microsoft.com/office/drawing/2014/main" id="{7AB4EEE5-88CD-CC2F-574A-726AFE512C86}"/>
                </a:ext>
              </a:extLst>
            </p:cNvPr>
            <p:cNvPicPr>
              <a:picLocks noChangeAspect="1"/>
            </p:cNvPicPr>
            <p:nvPr/>
          </p:nvPicPr>
          <p:blipFill rotWithShape="1">
            <a:blip r:embed="rId6">
              <a:extLst>
                <a:ext uri="{28A0092B-C50C-407E-A947-70E740481C1C}">
                  <a14:useLocalDpi xmlns:a14="http://schemas.microsoft.com/office/drawing/2010/main" val="0"/>
                </a:ext>
              </a:extLst>
            </a:blip>
            <a:srcRect l="9220" t="15037" r="9016" b="15050"/>
            <a:stretch/>
          </p:blipFill>
          <p:spPr>
            <a:xfrm>
              <a:off x="2524263" y="738663"/>
              <a:ext cx="6943009" cy="5936669"/>
            </a:xfrm>
            <a:prstGeom prst="rect">
              <a:avLst/>
            </a:prstGeom>
          </p:spPr>
        </p:pic>
        <p:pic>
          <p:nvPicPr>
            <p:cNvPr id="20" name="Picture 19">
              <a:extLst>
                <a:ext uri="{FF2B5EF4-FFF2-40B4-BE49-F238E27FC236}">
                  <a16:creationId xmlns:a16="http://schemas.microsoft.com/office/drawing/2014/main" id="{925ED8C7-3C28-6FEA-690B-FF980072486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814943" y="1170109"/>
              <a:ext cx="6373665" cy="3569842"/>
            </a:xfrm>
            <a:prstGeom prst="rect">
              <a:avLst/>
            </a:prstGeom>
          </p:spPr>
        </p:pic>
      </p:grpSp>
      <p:pic>
        <p:nvPicPr>
          <p:cNvPr id="22" name="Picture 21">
            <a:extLst>
              <a:ext uri="{FF2B5EF4-FFF2-40B4-BE49-F238E27FC236}">
                <a16:creationId xmlns:a16="http://schemas.microsoft.com/office/drawing/2014/main" id="{9CBB38B6-CB67-BFAB-3ECE-001B82DC8A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3953" y="103048"/>
            <a:ext cx="2471342" cy="8289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55201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IN" sz="1200"/>
          </a:p>
        </p:txBody>
      </p:sp>
      <p:grpSp>
        <p:nvGrpSpPr>
          <p:cNvPr id="3" name="Group 3"/>
          <p:cNvGrpSpPr/>
          <p:nvPr/>
        </p:nvGrpSpPr>
        <p:grpSpPr>
          <a:xfrm>
            <a:off x="0" y="1738747"/>
            <a:ext cx="12192000" cy="4012129"/>
            <a:chOff x="0" y="0"/>
            <a:chExt cx="5364957" cy="1585039"/>
          </a:xfrm>
        </p:grpSpPr>
        <p:sp>
          <p:nvSpPr>
            <p:cNvPr id="4" name="Freeform 4"/>
            <p:cNvSpPr/>
            <p:nvPr/>
          </p:nvSpPr>
          <p:spPr>
            <a:xfrm>
              <a:off x="0" y="0"/>
              <a:ext cx="5364957" cy="1585039"/>
            </a:xfrm>
            <a:custGeom>
              <a:avLst/>
              <a:gdLst/>
              <a:ahLst/>
              <a:cxnLst/>
              <a:rect l="l" t="t" r="r" b="b"/>
              <a:pathLst>
                <a:path w="5364957" h="1585039">
                  <a:moveTo>
                    <a:pt x="0" y="0"/>
                  </a:moveTo>
                  <a:lnTo>
                    <a:pt x="5364957" y="0"/>
                  </a:lnTo>
                  <a:lnTo>
                    <a:pt x="5364957" y="1585039"/>
                  </a:lnTo>
                  <a:lnTo>
                    <a:pt x="0" y="1585039"/>
                  </a:lnTo>
                  <a:close/>
                </a:path>
              </a:pathLst>
            </a:custGeom>
            <a:solidFill>
              <a:srgbClr val="F5F5F5"/>
            </a:solidFill>
          </p:spPr>
          <p:txBody>
            <a:bodyPr/>
            <a:lstStyle/>
            <a:p>
              <a:endParaRPr lang="en-IN" sz="1200"/>
            </a:p>
          </p:txBody>
        </p:sp>
        <p:sp>
          <p:nvSpPr>
            <p:cNvPr id="5" name="TextBox 5"/>
            <p:cNvSpPr txBox="1"/>
            <p:nvPr/>
          </p:nvSpPr>
          <p:spPr>
            <a:xfrm>
              <a:off x="0" y="-28575"/>
              <a:ext cx="812800" cy="841375"/>
            </a:xfrm>
            <a:prstGeom prst="rect">
              <a:avLst/>
            </a:prstGeom>
          </p:spPr>
          <p:txBody>
            <a:bodyPr lIns="33867" tIns="33867" rIns="33867" bIns="33867" rtlCol="0" anchor="ctr"/>
            <a:lstStyle/>
            <a:p>
              <a:pPr algn="ctr">
                <a:lnSpc>
                  <a:spcPts val="1246"/>
                </a:lnSpc>
              </a:pPr>
              <a:endParaRPr sz="1200"/>
            </a:p>
          </p:txBody>
        </p:sp>
      </p:grpSp>
      <p:sp>
        <p:nvSpPr>
          <p:cNvPr id="6" name="TextBox 6"/>
          <p:cNvSpPr txBox="1"/>
          <p:nvPr/>
        </p:nvSpPr>
        <p:spPr>
          <a:xfrm>
            <a:off x="697133" y="3154907"/>
            <a:ext cx="4362448" cy="589905"/>
          </a:xfrm>
          <a:prstGeom prst="rect">
            <a:avLst/>
          </a:prstGeom>
        </p:spPr>
        <p:txBody>
          <a:bodyPr lIns="0" tIns="0" rIns="0" bIns="0" rtlCol="0" anchor="t">
            <a:spAutoFit/>
          </a:bodyPr>
          <a:lstStyle/>
          <a:p>
            <a:pPr algn="ctr">
              <a:lnSpc>
                <a:spcPts val="4558"/>
              </a:lnSpc>
            </a:pPr>
            <a:r>
              <a:rPr lang="en-US" sz="4144" spc="132" dirty="0">
                <a:solidFill>
                  <a:srgbClr val="000000"/>
                </a:solidFill>
                <a:latin typeface="Days"/>
              </a:rPr>
              <a:t>Conclusion</a:t>
            </a:r>
          </a:p>
        </p:txBody>
      </p:sp>
      <p:sp>
        <p:nvSpPr>
          <p:cNvPr id="7" name="TextBox 7"/>
          <p:cNvSpPr txBox="1"/>
          <p:nvPr/>
        </p:nvSpPr>
        <p:spPr>
          <a:xfrm>
            <a:off x="5220929" y="2368468"/>
            <a:ext cx="5466736" cy="2042803"/>
          </a:xfrm>
          <a:prstGeom prst="rect">
            <a:avLst/>
          </a:prstGeom>
        </p:spPr>
        <p:txBody>
          <a:bodyPr wrap="square" lIns="0" tIns="0" rIns="0" bIns="0" rtlCol="0" anchor="t">
            <a:spAutoFit/>
          </a:bodyPr>
          <a:lstStyle/>
          <a:p>
            <a:pPr algn="just">
              <a:lnSpc>
                <a:spcPts val="2253"/>
              </a:lnSpc>
            </a:pPr>
            <a:r>
              <a:rPr lang="en-IN" sz="1533" dirty="0">
                <a:solidFill>
                  <a:srgbClr val="000000"/>
                </a:solidFill>
                <a:latin typeface="Open Sauce Light"/>
              </a:rPr>
              <a:t>This assignment tasked us with building a data management and visualization system for Raksha Pipes. We generated realistic data, designed a MySQL database with interconnected tables, implemented it, and created an interactive Power BI dashboard displaying sales trends, product performance, and customer profiles. Effective data management and visualization are crucial for Raksha Pipes' success in today's competitive landscape.</a:t>
            </a:r>
            <a:endParaRPr lang="en-US" sz="1533" dirty="0">
              <a:solidFill>
                <a:srgbClr val="000000"/>
              </a:solidFill>
              <a:latin typeface="Open Sauce Light"/>
            </a:endParaRPr>
          </a:p>
        </p:txBody>
      </p:sp>
      <p:sp>
        <p:nvSpPr>
          <p:cNvPr id="9" name="AutoShape 9"/>
          <p:cNvSpPr/>
          <p:nvPr/>
        </p:nvSpPr>
        <p:spPr>
          <a:xfrm flipH="1" flipV="1">
            <a:off x="1270001" y="5003800"/>
            <a:ext cx="10104371" cy="0"/>
          </a:xfrm>
          <a:prstGeom prst="line">
            <a:avLst/>
          </a:prstGeom>
          <a:ln w="76200" cap="flat">
            <a:solidFill>
              <a:srgbClr val="C23A97"/>
            </a:solidFill>
            <a:prstDash val="solid"/>
            <a:headEnd type="none" w="sm" len="sm"/>
            <a:tailEnd type="none" w="sm" len="sm"/>
          </a:ln>
        </p:spPr>
        <p:txBody>
          <a:bodyPr/>
          <a:lstStyle/>
          <a:p>
            <a:endParaRPr lang="en-IN" sz="1200"/>
          </a:p>
        </p:txBody>
      </p:sp>
      <p:pic>
        <p:nvPicPr>
          <p:cNvPr id="8" name="Picture 7">
            <a:extLst>
              <a:ext uri="{FF2B5EF4-FFF2-40B4-BE49-F238E27FC236}">
                <a16:creationId xmlns:a16="http://schemas.microsoft.com/office/drawing/2014/main" id="{F1A1A16C-5E01-4FEB-7CC3-11C53524F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047" y="281970"/>
            <a:ext cx="2471342" cy="8289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45EEA7E9-9538-7EE9-8428-519CDFA32277}"/>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a:p>
        </p:txBody>
      </p:sp>
      <p:sp>
        <p:nvSpPr>
          <p:cNvPr id="10" name="Freeform 6">
            <a:extLst>
              <a:ext uri="{FF2B5EF4-FFF2-40B4-BE49-F238E27FC236}">
                <a16:creationId xmlns:a16="http://schemas.microsoft.com/office/drawing/2014/main" id="{A6E9E506-CC93-7174-5184-1F1B3B5DF5CF}"/>
              </a:ext>
            </a:extLst>
          </p:cNvPr>
          <p:cNvSpPr/>
          <p:nvPr/>
        </p:nvSpPr>
        <p:spPr>
          <a:xfrm rot="-8010284">
            <a:off x="5825609" y="-1451682"/>
            <a:ext cx="8894215" cy="6523729"/>
          </a:xfrm>
          <a:custGeom>
            <a:avLst/>
            <a:gdLst/>
            <a:ahLst/>
            <a:cxnLst/>
            <a:rect l="l" t="t" r="r" b="b"/>
            <a:pathLst>
              <a:path w="11342890" h="9156806">
                <a:moveTo>
                  <a:pt x="0" y="0"/>
                </a:moveTo>
                <a:lnTo>
                  <a:pt x="11342890" y="0"/>
                </a:lnTo>
                <a:lnTo>
                  <a:pt x="11342890" y="9156806"/>
                </a:lnTo>
                <a:lnTo>
                  <a:pt x="0" y="91568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9" name="TextBox 15">
            <a:extLst>
              <a:ext uri="{FF2B5EF4-FFF2-40B4-BE49-F238E27FC236}">
                <a16:creationId xmlns:a16="http://schemas.microsoft.com/office/drawing/2014/main" id="{5D30BF9C-2EAA-5DEA-7C85-12253E5217FD}"/>
              </a:ext>
            </a:extLst>
          </p:cNvPr>
          <p:cNvSpPr txBox="1"/>
          <p:nvPr/>
        </p:nvSpPr>
        <p:spPr>
          <a:xfrm>
            <a:off x="560047" y="3333179"/>
            <a:ext cx="7751112" cy="770404"/>
          </a:xfrm>
          <a:prstGeom prst="rect">
            <a:avLst/>
          </a:prstGeom>
        </p:spPr>
        <p:txBody>
          <a:bodyPr wrap="square" lIns="0" tIns="0" rIns="0" bIns="0" rtlCol="0" anchor="t">
            <a:spAutoFit/>
          </a:bodyPr>
          <a:lstStyle/>
          <a:p>
            <a:pPr>
              <a:lnSpc>
                <a:spcPts val="5200"/>
              </a:lnSpc>
            </a:pPr>
            <a:r>
              <a:rPr lang="en-US" sz="8000" dirty="0">
                <a:solidFill>
                  <a:srgbClr val="F4E7E7"/>
                </a:solidFill>
                <a:latin typeface="Arial Black" panose="020B0A04020102020204" pitchFamily="34" charset="0"/>
              </a:rPr>
              <a:t>THANK YOU</a:t>
            </a:r>
          </a:p>
        </p:txBody>
      </p:sp>
      <p:pic>
        <p:nvPicPr>
          <p:cNvPr id="2" name="Picture 1">
            <a:extLst>
              <a:ext uri="{FF2B5EF4-FFF2-40B4-BE49-F238E27FC236}">
                <a16:creationId xmlns:a16="http://schemas.microsoft.com/office/drawing/2014/main" id="{1F4D6E84-8A68-DE6A-B584-BB7DFF1C6C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047" y="281970"/>
            <a:ext cx="2471342" cy="8289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a:extLst>
              <a:ext uri="{FF2B5EF4-FFF2-40B4-BE49-F238E27FC236}">
                <a16:creationId xmlns:a16="http://schemas.microsoft.com/office/drawing/2014/main" id="{C0895129-8EB9-8880-47B5-350077152D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4688" y="696422"/>
            <a:ext cx="6018205" cy="6062896"/>
          </a:xfrm>
          <a:prstGeom prst="rect">
            <a:avLst/>
          </a:prstGeom>
        </p:spPr>
      </p:pic>
      <p:pic>
        <p:nvPicPr>
          <p:cNvPr id="6" name="Picture 5">
            <a:extLst>
              <a:ext uri="{FF2B5EF4-FFF2-40B4-BE49-F238E27FC236}">
                <a16:creationId xmlns:a16="http://schemas.microsoft.com/office/drawing/2014/main" id="{4371F634-75AA-A8E4-B0A2-53A26C00C51F}"/>
              </a:ext>
            </a:extLst>
          </p:cNvPr>
          <p:cNvPicPr>
            <a:picLocks noChangeAspect="1"/>
          </p:cNvPicPr>
          <p:nvPr/>
        </p:nvPicPr>
        <p:blipFill rotWithShape="1">
          <a:blip r:embed="rId7">
            <a:extLst>
              <a:ext uri="{28A0092B-C50C-407E-A947-70E740481C1C}">
                <a14:useLocalDpi xmlns:a14="http://schemas.microsoft.com/office/drawing/2010/main" val="0"/>
              </a:ext>
            </a:extLst>
          </a:blip>
          <a:srcRect l="44172" r="1"/>
          <a:stretch/>
        </p:blipFill>
        <p:spPr>
          <a:xfrm rot="5400000">
            <a:off x="10559536" y="884205"/>
            <a:ext cx="885821" cy="317507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5BA42D35-98CF-3415-FF04-A5374280C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047" y="281970"/>
            <a:ext cx="2471342" cy="8289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64" name="Group 63">
            <a:extLst>
              <a:ext uri="{FF2B5EF4-FFF2-40B4-BE49-F238E27FC236}">
                <a16:creationId xmlns:a16="http://schemas.microsoft.com/office/drawing/2014/main" id="{E4713CB6-E89E-D0DE-3E46-6773B26CCBA1}"/>
              </a:ext>
            </a:extLst>
          </p:cNvPr>
          <p:cNvGrpSpPr/>
          <p:nvPr/>
        </p:nvGrpSpPr>
        <p:grpSpPr>
          <a:xfrm>
            <a:off x="887867" y="1110875"/>
            <a:ext cx="10658361" cy="5657705"/>
            <a:chOff x="973592" y="596061"/>
            <a:chExt cx="10658361" cy="5657705"/>
          </a:xfrm>
        </p:grpSpPr>
        <p:grpSp>
          <p:nvGrpSpPr>
            <p:cNvPr id="62" name="Group 61">
              <a:extLst>
                <a:ext uri="{FF2B5EF4-FFF2-40B4-BE49-F238E27FC236}">
                  <a16:creationId xmlns:a16="http://schemas.microsoft.com/office/drawing/2014/main" id="{7B1606FB-9A8A-F9EA-7B54-745BA2D8E4C4}"/>
                </a:ext>
              </a:extLst>
            </p:cNvPr>
            <p:cNvGrpSpPr/>
            <p:nvPr/>
          </p:nvGrpSpPr>
          <p:grpSpPr>
            <a:xfrm>
              <a:off x="973592" y="596061"/>
              <a:ext cx="10658361" cy="4744664"/>
              <a:chOff x="805923" y="1752170"/>
              <a:chExt cx="10658361" cy="4744664"/>
            </a:xfrm>
          </p:grpSpPr>
          <p:grpSp>
            <p:nvGrpSpPr>
              <p:cNvPr id="43" name="Group 42">
                <a:extLst>
                  <a:ext uri="{FF2B5EF4-FFF2-40B4-BE49-F238E27FC236}">
                    <a16:creationId xmlns:a16="http://schemas.microsoft.com/office/drawing/2014/main" id="{C7E4631B-5899-FC63-2F79-C2A4FD806113}"/>
                  </a:ext>
                </a:extLst>
              </p:cNvPr>
              <p:cNvGrpSpPr/>
              <p:nvPr/>
            </p:nvGrpSpPr>
            <p:grpSpPr>
              <a:xfrm>
                <a:off x="805923" y="1752170"/>
                <a:ext cx="10658361" cy="3800261"/>
                <a:chOff x="805923" y="1752170"/>
                <a:chExt cx="10658361" cy="3800261"/>
              </a:xfrm>
            </p:grpSpPr>
            <p:sp>
              <p:nvSpPr>
                <p:cNvPr id="2" name="Freeform 2"/>
                <p:cNvSpPr/>
                <p:nvPr/>
              </p:nvSpPr>
              <p:spPr>
                <a:xfrm>
                  <a:off x="4287365" y="1752170"/>
                  <a:ext cx="669724" cy="669724"/>
                </a:xfrm>
                <a:custGeom>
                  <a:avLst/>
                  <a:gdLst/>
                  <a:ahLst/>
                  <a:cxnLst/>
                  <a:rect l="l" t="t" r="r" b="b"/>
                  <a:pathLst>
                    <a:path w="1004586" h="1004586">
                      <a:moveTo>
                        <a:pt x="0" y="0"/>
                      </a:moveTo>
                      <a:lnTo>
                        <a:pt x="1004586" y="0"/>
                      </a:lnTo>
                      <a:lnTo>
                        <a:pt x="1004586" y="1004585"/>
                      </a:lnTo>
                      <a:lnTo>
                        <a:pt x="0" y="1004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00"/>
                </a:p>
              </p:txBody>
            </p:sp>
            <p:grpSp>
              <p:nvGrpSpPr>
                <p:cNvPr id="3" name="Group 3"/>
                <p:cNvGrpSpPr/>
                <p:nvPr/>
              </p:nvGrpSpPr>
              <p:grpSpPr>
                <a:xfrm>
                  <a:off x="4356149" y="1820953"/>
                  <a:ext cx="532156" cy="53215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IN" sz="1200"/>
                  </a:p>
                </p:txBody>
              </p:sp>
              <p:sp>
                <p:nvSpPr>
                  <p:cNvPr id="5" name="TextBox 5"/>
                  <p:cNvSpPr txBox="1"/>
                  <p:nvPr/>
                </p:nvSpPr>
                <p:spPr>
                  <a:xfrm>
                    <a:off x="76200" y="28575"/>
                    <a:ext cx="660400" cy="708025"/>
                  </a:xfrm>
                  <a:prstGeom prst="rect">
                    <a:avLst/>
                  </a:prstGeom>
                </p:spPr>
                <p:txBody>
                  <a:bodyPr lIns="33867" tIns="33867" rIns="33867" bIns="33867" rtlCol="0" anchor="ctr"/>
                  <a:lstStyle/>
                  <a:p>
                    <a:pPr algn="ctr">
                      <a:lnSpc>
                        <a:spcPts val="2426"/>
                      </a:lnSpc>
                    </a:pPr>
                    <a:r>
                      <a:rPr lang="en-US" sz="1733" dirty="0">
                        <a:solidFill>
                          <a:srgbClr val="01003B"/>
                        </a:solidFill>
                        <a:latin typeface="IBM Plex Sans Bold"/>
                      </a:rPr>
                      <a:t>1</a:t>
                    </a:r>
                  </a:p>
                </p:txBody>
              </p:sp>
            </p:grpSp>
            <p:sp>
              <p:nvSpPr>
                <p:cNvPr id="6" name="Freeform 6"/>
                <p:cNvSpPr/>
                <p:nvPr/>
              </p:nvSpPr>
              <p:spPr>
                <a:xfrm>
                  <a:off x="4287365" y="2795683"/>
                  <a:ext cx="669724" cy="669724"/>
                </a:xfrm>
                <a:custGeom>
                  <a:avLst/>
                  <a:gdLst/>
                  <a:ahLst/>
                  <a:cxnLst/>
                  <a:rect l="l" t="t" r="r" b="b"/>
                  <a:pathLst>
                    <a:path w="1004586" h="1004586">
                      <a:moveTo>
                        <a:pt x="0" y="0"/>
                      </a:moveTo>
                      <a:lnTo>
                        <a:pt x="1004586" y="0"/>
                      </a:lnTo>
                      <a:lnTo>
                        <a:pt x="1004586" y="1004585"/>
                      </a:lnTo>
                      <a:lnTo>
                        <a:pt x="0" y="1004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00"/>
                </a:p>
              </p:txBody>
            </p:sp>
            <p:grpSp>
              <p:nvGrpSpPr>
                <p:cNvPr id="7" name="Group 7"/>
                <p:cNvGrpSpPr/>
                <p:nvPr/>
              </p:nvGrpSpPr>
              <p:grpSpPr>
                <a:xfrm>
                  <a:off x="4356149" y="2864466"/>
                  <a:ext cx="532156" cy="53215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IN" sz="1200" dirty="0"/>
                  </a:p>
                </p:txBody>
              </p:sp>
              <p:sp>
                <p:nvSpPr>
                  <p:cNvPr id="9" name="TextBox 9"/>
                  <p:cNvSpPr txBox="1"/>
                  <p:nvPr/>
                </p:nvSpPr>
                <p:spPr>
                  <a:xfrm>
                    <a:off x="76200" y="28575"/>
                    <a:ext cx="660400" cy="708025"/>
                  </a:xfrm>
                  <a:prstGeom prst="rect">
                    <a:avLst/>
                  </a:prstGeom>
                </p:spPr>
                <p:txBody>
                  <a:bodyPr lIns="33867" tIns="33867" rIns="33867" bIns="33867" rtlCol="0" anchor="ctr"/>
                  <a:lstStyle/>
                  <a:p>
                    <a:pPr algn="ctr">
                      <a:lnSpc>
                        <a:spcPts val="2426"/>
                      </a:lnSpc>
                    </a:pPr>
                    <a:r>
                      <a:rPr lang="en-US" sz="1733" dirty="0">
                        <a:solidFill>
                          <a:srgbClr val="01003B"/>
                        </a:solidFill>
                        <a:latin typeface="IBM Plex Sans Bold"/>
                      </a:rPr>
                      <a:t>3</a:t>
                    </a:r>
                  </a:p>
                </p:txBody>
              </p:sp>
            </p:grpSp>
            <p:sp>
              <p:nvSpPr>
                <p:cNvPr id="10" name="Freeform 10"/>
                <p:cNvSpPr/>
                <p:nvPr/>
              </p:nvSpPr>
              <p:spPr>
                <a:xfrm>
                  <a:off x="4287365" y="3839195"/>
                  <a:ext cx="669724" cy="669724"/>
                </a:xfrm>
                <a:custGeom>
                  <a:avLst/>
                  <a:gdLst/>
                  <a:ahLst/>
                  <a:cxnLst/>
                  <a:rect l="l" t="t" r="r" b="b"/>
                  <a:pathLst>
                    <a:path w="1004586" h="1004586">
                      <a:moveTo>
                        <a:pt x="0" y="0"/>
                      </a:moveTo>
                      <a:lnTo>
                        <a:pt x="1004586" y="0"/>
                      </a:lnTo>
                      <a:lnTo>
                        <a:pt x="1004586" y="1004586"/>
                      </a:lnTo>
                      <a:lnTo>
                        <a:pt x="0" y="10045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00"/>
                </a:p>
              </p:txBody>
            </p:sp>
            <p:grpSp>
              <p:nvGrpSpPr>
                <p:cNvPr id="11" name="Group 11"/>
                <p:cNvGrpSpPr/>
                <p:nvPr/>
              </p:nvGrpSpPr>
              <p:grpSpPr>
                <a:xfrm>
                  <a:off x="4356149" y="3907979"/>
                  <a:ext cx="532156" cy="532156"/>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IN" sz="1200"/>
                  </a:p>
                </p:txBody>
              </p:sp>
              <p:sp>
                <p:nvSpPr>
                  <p:cNvPr id="13" name="TextBox 13"/>
                  <p:cNvSpPr txBox="1"/>
                  <p:nvPr/>
                </p:nvSpPr>
                <p:spPr>
                  <a:xfrm>
                    <a:off x="76200" y="28575"/>
                    <a:ext cx="660400" cy="708025"/>
                  </a:xfrm>
                  <a:prstGeom prst="rect">
                    <a:avLst/>
                  </a:prstGeom>
                </p:spPr>
                <p:txBody>
                  <a:bodyPr lIns="33867" tIns="33867" rIns="33867" bIns="33867" rtlCol="0" anchor="ctr"/>
                  <a:lstStyle/>
                  <a:p>
                    <a:pPr algn="ctr">
                      <a:lnSpc>
                        <a:spcPts val="2426"/>
                      </a:lnSpc>
                    </a:pPr>
                    <a:r>
                      <a:rPr lang="en-US" sz="1733" dirty="0">
                        <a:solidFill>
                          <a:srgbClr val="01003B"/>
                        </a:solidFill>
                        <a:latin typeface="IBM Plex Sans Bold"/>
                      </a:rPr>
                      <a:t>5</a:t>
                    </a:r>
                  </a:p>
                </p:txBody>
              </p:sp>
            </p:grpSp>
            <p:sp>
              <p:nvSpPr>
                <p:cNvPr id="14" name="Freeform 14"/>
                <p:cNvSpPr/>
                <p:nvPr/>
              </p:nvSpPr>
              <p:spPr>
                <a:xfrm>
                  <a:off x="4287365" y="4882707"/>
                  <a:ext cx="669724" cy="669724"/>
                </a:xfrm>
                <a:custGeom>
                  <a:avLst/>
                  <a:gdLst/>
                  <a:ahLst/>
                  <a:cxnLst/>
                  <a:rect l="l" t="t" r="r" b="b"/>
                  <a:pathLst>
                    <a:path w="1004586" h="1004586">
                      <a:moveTo>
                        <a:pt x="0" y="0"/>
                      </a:moveTo>
                      <a:lnTo>
                        <a:pt x="1004586" y="0"/>
                      </a:lnTo>
                      <a:lnTo>
                        <a:pt x="1004586" y="1004586"/>
                      </a:lnTo>
                      <a:lnTo>
                        <a:pt x="0" y="10045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00"/>
                </a:p>
              </p:txBody>
            </p:sp>
            <p:grpSp>
              <p:nvGrpSpPr>
                <p:cNvPr id="15" name="Group 15"/>
                <p:cNvGrpSpPr/>
                <p:nvPr/>
              </p:nvGrpSpPr>
              <p:grpSpPr>
                <a:xfrm>
                  <a:off x="4356149" y="4951491"/>
                  <a:ext cx="532156" cy="532156"/>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IN" sz="1200"/>
                  </a:p>
                </p:txBody>
              </p:sp>
              <p:sp>
                <p:nvSpPr>
                  <p:cNvPr id="17" name="TextBox 17"/>
                  <p:cNvSpPr txBox="1"/>
                  <p:nvPr/>
                </p:nvSpPr>
                <p:spPr>
                  <a:xfrm>
                    <a:off x="76200" y="28575"/>
                    <a:ext cx="660400" cy="708025"/>
                  </a:xfrm>
                  <a:prstGeom prst="rect">
                    <a:avLst/>
                  </a:prstGeom>
                </p:spPr>
                <p:txBody>
                  <a:bodyPr lIns="33867" tIns="33867" rIns="33867" bIns="33867" rtlCol="0" anchor="ctr"/>
                  <a:lstStyle/>
                  <a:p>
                    <a:pPr algn="ctr">
                      <a:lnSpc>
                        <a:spcPts val="2426"/>
                      </a:lnSpc>
                    </a:pPr>
                    <a:r>
                      <a:rPr lang="en-US" sz="1733" dirty="0">
                        <a:solidFill>
                          <a:srgbClr val="01003B"/>
                        </a:solidFill>
                        <a:latin typeface="IBM Plex Sans Bold"/>
                      </a:rPr>
                      <a:t>7</a:t>
                    </a:r>
                  </a:p>
                </p:txBody>
              </p:sp>
            </p:grpSp>
            <p:sp>
              <p:nvSpPr>
                <p:cNvPr id="18" name="Freeform 18"/>
                <p:cNvSpPr/>
                <p:nvPr/>
              </p:nvSpPr>
              <p:spPr>
                <a:xfrm>
                  <a:off x="8056800" y="1752170"/>
                  <a:ext cx="669724" cy="669724"/>
                </a:xfrm>
                <a:custGeom>
                  <a:avLst/>
                  <a:gdLst/>
                  <a:ahLst/>
                  <a:cxnLst/>
                  <a:rect l="l" t="t" r="r" b="b"/>
                  <a:pathLst>
                    <a:path w="1004586" h="1004586">
                      <a:moveTo>
                        <a:pt x="0" y="0"/>
                      </a:moveTo>
                      <a:lnTo>
                        <a:pt x="1004585" y="0"/>
                      </a:lnTo>
                      <a:lnTo>
                        <a:pt x="1004585" y="1004585"/>
                      </a:lnTo>
                      <a:lnTo>
                        <a:pt x="0" y="1004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00"/>
                </a:p>
              </p:txBody>
            </p:sp>
            <p:grpSp>
              <p:nvGrpSpPr>
                <p:cNvPr id="19" name="Group 19"/>
                <p:cNvGrpSpPr/>
                <p:nvPr/>
              </p:nvGrpSpPr>
              <p:grpSpPr>
                <a:xfrm>
                  <a:off x="8125583" y="1820953"/>
                  <a:ext cx="532156" cy="53215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IN" sz="1200" dirty="0"/>
                  </a:p>
                </p:txBody>
              </p:sp>
              <p:sp>
                <p:nvSpPr>
                  <p:cNvPr id="21" name="TextBox 21"/>
                  <p:cNvSpPr txBox="1"/>
                  <p:nvPr/>
                </p:nvSpPr>
                <p:spPr>
                  <a:xfrm>
                    <a:off x="76200" y="28575"/>
                    <a:ext cx="660400" cy="708025"/>
                  </a:xfrm>
                  <a:prstGeom prst="rect">
                    <a:avLst/>
                  </a:prstGeom>
                </p:spPr>
                <p:txBody>
                  <a:bodyPr lIns="33867" tIns="33867" rIns="33867" bIns="33867" rtlCol="0" anchor="ctr"/>
                  <a:lstStyle/>
                  <a:p>
                    <a:pPr algn="ctr">
                      <a:lnSpc>
                        <a:spcPts val="2426"/>
                      </a:lnSpc>
                    </a:pPr>
                    <a:r>
                      <a:rPr lang="en-US" sz="1733" dirty="0">
                        <a:solidFill>
                          <a:srgbClr val="01003B"/>
                        </a:solidFill>
                        <a:latin typeface="IBM Plex Sans Bold"/>
                      </a:rPr>
                      <a:t>2</a:t>
                    </a:r>
                  </a:p>
                </p:txBody>
              </p:sp>
            </p:grpSp>
            <p:sp>
              <p:nvSpPr>
                <p:cNvPr id="22" name="Freeform 22"/>
                <p:cNvSpPr/>
                <p:nvPr/>
              </p:nvSpPr>
              <p:spPr>
                <a:xfrm>
                  <a:off x="8056800" y="2795683"/>
                  <a:ext cx="669724" cy="669724"/>
                </a:xfrm>
                <a:custGeom>
                  <a:avLst/>
                  <a:gdLst/>
                  <a:ahLst/>
                  <a:cxnLst/>
                  <a:rect l="l" t="t" r="r" b="b"/>
                  <a:pathLst>
                    <a:path w="1004586" h="1004586">
                      <a:moveTo>
                        <a:pt x="0" y="0"/>
                      </a:moveTo>
                      <a:lnTo>
                        <a:pt x="1004585" y="0"/>
                      </a:lnTo>
                      <a:lnTo>
                        <a:pt x="1004585" y="1004585"/>
                      </a:lnTo>
                      <a:lnTo>
                        <a:pt x="0" y="10045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00"/>
                </a:p>
              </p:txBody>
            </p:sp>
            <p:grpSp>
              <p:nvGrpSpPr>
                <p:cNvPr id="23" name="Group 23"/>
                <p:cNvGrpSpPr/>
                <p:nvPr/>
              </p:nvGrpSpPr>
              <p:grpSpPr>
                <a:xfrm>
                  <a:off x="8125583" y="2864466"/>
                  <a:ext cx="532156" cy="532156"/>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IN" sz="1200"/>
                  </a:p>
                </p:txBody>
              </p:sp>
              <p:sp>
                <p:nvSpPr>
                  <p:cNvPr id="25" name="TextBox 25"/>
                  <p:cNvSpPr txBox="1"/>
                  <p:nvPr/>
                </p:nvSpPr>
                <p:spPr>
                  <a:xfrm>
                    <a:off x="76200" y="28575"/>
                    <a:ext cx="660400" cy="708025"/>
                  </a:xfrm>
                  <a:prstGeom prst="rect">
                    <a:avLst/>
                  </a:prstGeom>
                </p:spPr>
                <p:txBody>
                  <a:bodyPr lIns="33867" tIns="33867" rIns="33867" bIns="33867" rtlCol="0" anchor="ctr"/>
                  <a:lstStyle/>
                  <a:p>
                    <a:pPr algn="ctr">
                      <a:lnSpc>
                        <a:spcPts val="2426"/>
                      </a:lnSpc>
                    </a:pPr>
                    <a:r>
                      <a:rPr lang="en-US" sz="1733" dirty="0">
                        <a:solidFill>
                          <a:srgbClr val="01003B"/>
                        </a:solidFill>
                        <a:latin typeface="IBM Plex Sans Bold"/>
                      </a:rPr>
                      <a:t>4</a:t>
                    </a:r>
                  </a:p>
                </p:txBody>
              </p:sp>
            </p:grpSp>
            <p:sp>
              <p:nvSpPr>
                <p:cNvPr id="26" name="Freeform 26"/>
                <p:cNvSpPr/>
                <p:nvPr/>
              </p:nvSpPr>
              <p:spPr>
                <a:xfrm>
                  <a:off x="8056800" y="3839195"/>
                  <a:ext cx="669724" cy="669724"/>
                </a:xfrm>
                <a:custGeom>
                  <a:avLst/>
                  <a:gdLst/>
                  <a:ahLst/>
                  <a:cxnLst/>
                  <a:rect l="l" t="t" r="r" b="b"/>
                  <a:pathLst>
                    <a:path w="1004586" h="1004586">
                      <a:moveTo>
                        <a:pt x="0" y="0"/>
                      </a:moveTo>
                      <a:lnTo>
                        <a:pt x="1004585" y="0"/>
                      </a:lnTo>
                      <a:lnTo>
                        <a:pt x="1004585" y="1004586"/>
                      </a:lnTo>
                      <a:lnTo>
                        <a:pt x="0" y="10045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00"/>
                </a:p>
              </p:txBody>
            </p:sp>
            <p:grpSp>
              <p:nvGrpSpPr>
                <p:cNvPr id="27" name="Group 27"/>
                <p:cNvGrpSpPr/>
                <p:nvPr/>
              </p:nvGrpSpPr>
              <p:grpSpPr>
                <a:xfrm>
                  <a:off x="8125583" y="3907979"/>
                  <a:ext cx="532156" cy="532156"/>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IN" sz="1200"/>
                  </a:p>
                </p:txBody>
              </p:sp>
              <p:sp>
                <p:nvSpPr>
                  <p:cNvPr id="29" name="TextBox 29"/>
                  <p:cNvSpPr txBox="1"/>
                  <p:nvPr/>
                </p:nvSpPr>
                <p:spPr>
                  <a:xfrm>
                    <a:off x="76200" y="28575"/>
                    <a:ext cx="660400" cy="708025"/>
                  </a:xfrm>
                  <a:prstGeom prst="rect">
                    <a:avLst/>
                  </a:prstGeom>
                </p:spPr>
                <p:txBody>
                  <a:bodyPr lIns="33867" tIns="33867" rIns="33867" bIns="33867" rtlCol="0" anchor="ctr"/>
                  <a:lstStyle/>
                  <a:p>
                    <a:pPr algn="ctr">
                      <a:lnSpc>
                        <a:spcPts val="2426"/>
                      </a:lnSpc>
                    </a:pPr>
                    <a:r>
                      <a:rPr lang="en-US" sz="1733" dirty="0">
                        <a:solidFill>
                          <a:srgbClr val="01003B"/>
                        </a:solidFill>
                        <a:latin typeface="IBM Plex Sans Bold"/>
                      </a:rPr>
                      <a:t>6</a:t>
                    </a:r>
                  </a:p>
                </p:txBody>
              </p:sp>
            </p:grpSp>
            <p:sp>
              <p:nvSpPr>
                <p:cNvPr id="30" name="Freeform 30"/>
                <p:cNvSpPr/>
                <p:nvPr/>
              </p:nvSpPr>
              <p:spPr>
                <a:xfrm>
                  <a:off x="8056800" y="4882707"/>
                  <a:ext cx="669724" cy="669724"/>
                </a:xfrm>
                <a:custGeom>
                  <a:avLst/>
                  <a:gdLst/>
                  <a:ahLst/>
                  <a:cxnLst/>
                  <a:rect l="l" t="t" r="r" b="b"/>
                  <a:pathLst>
                    <a:path w="1004586" h="1004586">
                      <a:moveTo>
                        <a:pt x="0" y="0"/>
                      </a:moveTo>
                      <a:lnTo>
                        <a:pt x="1004585" y="0"/>
                      </a:lnTo>
                      <a:lnTo>
                        <a:pt x="1004585" y="1004586"/>
                      </a:lnTo>
                      <a:lnTo>
                        <a:pt x="0" y="10045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00"/>
                </a:p>
              </p:txBody>
            </p:sp>
            <p:grpSp>
              <p:nvGrpSpPr>
                <p:cNvPr id="31" name="Group 31"/>
                <p:cNvGrpSpPr/>
                <p:nvPr/>
              </p:nvGrpSpPr>
              <p:grpSpPr>
                <a:xfrm>
                  <a:off x="8125583" y="4951491"/>
                  <a:ext cx="532156" cy="532156"/>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IN" sz="1200"/>
                  </a:p>
                </p:txBody>
              </p:sp>
              <p:sp>
                <p:nvSpPr>
                  <p:cNvPr id="33" name="TextBox 33"/>
                  <p:cNvSpPr txBox="1"/>
                  <p:nvPr/>
                </p:nvSpPr>
                <p:spPr>
                  <a:xfrm>
                    <a:off x="76200" y="28575"/>
                    <a:ext cx="660400" cy="708025"/>
                  </a:xfrm>
                  <a:prstGeom prst="rect">
                    <a:avLst/>
                  </a:prstGeom>
                </p:spPr>
                <p:txBody>
                  <a:bodyPr lIns="33867" tIns="33867" rIns="33867" bIns="33867" rtlCol="0" anchor="ctr"/>
                  <a:lstStyle/>
                  <a:p>
                    <a:pPr algn="ctr">
                      <a:lnSpc>
                        <a:spcPts val="2426"/>
                      </a:lnSpc>
                    </a:pPr>
                    <a:r>
                      <a:rPr lang="en-US" sz="1733" dirty="0">
                        <a:solidFill>
                          <a:srgbClr val="01003B"/>
                        </a:solidFill>
                        <a:latin typeface="IBM Plex Sans Bold"/>
                      </a:rPr>
                      <a:t>8</a:t>
                    </a:r>
                  </a:p>
                </p:txBody>
              </p:sp>
            </p:grpSp>
            <p:sp>
              <p:nvSpPr>
                <p:cNvPr id="34" name="TextBox 34"/>
                <p:cNvSpPr txBox="1"/>
                <p:nvPr/>
              </p:nvSpPr>
              <p:spPr>
                <a:xfrm>
                  <a:off x="805923" y="4031173"/>
                  <a:ext cx="2488095" cy="718145"/>
                </a:xfrm>
                <a:prstGeom prst="rect">
                  <a:avLst/>
                </a:prstGeom>
              </p:spPr>
              <p:txBody>
                <a:bodyPr lIns="0" tIns="0" rIns="0" bIns="0" rtlCol="0" anchor="t">
                  <a:spAutoFit/>
                </a:bodyPr>
                <a:lstStyle/>
                <a:p>
                  <a:pPr>
                    <a:lnSpc>
                      <a:spcPts val="5600"/>
                    </a:lnSpc>
                  </a:pPr>
                  <a:r>
                    <a:rPr lang="en-US" sz="4667" dirty="0">
                      <a:solidFill>
                        <a:srgbClr val="01003B"/>
                      </a:solidFill>
                      <a:latin typeface="Be Vietnam Ultra-Bold"/>
                    </a:rPr>
                    <a:t>Agenda</a:t>
                  </a:r>
                </a:p>
              </p:txBody>
            </p:sp>
            <p:sp>
              <p:nvSpPr>
                <p:cNvPr id="35" name="TextBox 35"/>
                <p:cNvSpPr txBox="1"/>
                <p:nvPr/>
              </p:nvSpPr>
              <p:spPr>
                <a:xfrm>
                  <a:off x="5319948" y="1924895"/>
                  <a:ext cx="2374902" cy="263662"/>
                </a:xfrm>
                <a:prstGeom prst="rect">
                  <a:avLst/>
                </a:prstGeom>
              </p:spPr>
              <p:txBody>
                <a:bodyPr lIns="0" tIns="0" rIns="0" bIns="0" rtlCol="0" anchor="t">
                  <a:spAutoFit/>
                </a:bodyPr>
                <a:lstStyle/>
                <a:p>
                  <a:pPr>
                    <a:lnSpc>
                      <a:spcPts val="2239"/>
                    </a:lnSpc>
                  </a:pPr>
                  <a:r>
                    <a:rPr lang="en-US" sz="1600" u="sng" dirty="0">
                      <a:solidFill>
                        <a:srgbClr val="0070C0"/>
                      </a:solidFill>
                      <a:latin typeface="IBM Plex Sans"/>
                      <a:hlinkClick r:id="rId5" action="ppaction://hlinksldjump">
                        <a:extLst>
                          <a:ext uri="{A12FA001-AC4F-418D-AE19-62706E023703}">
                            <ahyp:hlinkClr xmlns:ahyp="http://schemas.microsoft.com/office/drawing/2018/hyperlinkcolor" val="tx"/>
                          </a:ext>
                        </a:extLst>
                      </a:hlinkClick>
                    </a:rPr>
                    <a:t>About Raksha Pipes</a:t>
                  </a:r>
                </a:p>
              </p:txBody>
            </p:sp>
            <p:sp>
              <p:nvSpPr>
                <p:cNvPr id="36" name="TextBox 36"/>
                <p:cNvSpPr txBox="1"/>
                <p:nvPr/>
              </p:nvSpPr>
              <p:spPr>
                <a:xfrm>
                  <a:off x="5319948" y="2968407"/>
                  <a:ext cx="2374902" cy="263662"/>
                </a:xfrm>
                <a:prstGeom prst="rect">
                  <a:avLst/>
                </a:prstGeom>
              </p:spPr>
              <p:txBody>
                <a:bodyPr lIns="0" tIns="0" rIns="0" bIns="0" rtlCol="0" anchor="t">
                  <a:spAutoFit/>
                </a:bodyPr>
                <a:lstStyle/>
                <a:p>
                  <a:pPr>
                    <a:lnSpc>
                      <a:spcPts val="2239"/>
                    </a:lnSpc>
                  </a:pPr>
                  <a:r>
                    <a:rPr lang="en-US" sz="1600" u="sng" dirty="0">
                      <a:solidFill>
                        <a:srgbClr val="0070C0"/>
                      </a:solidFill>
                      <a:latin typeface="IBM Plex Sans"/>
                    </a:rPr>
                    <a:t>Product Type</a:t>
                  </a:r>
                </a:p>
              </p:txBody>
            </p:sp>
            <p:sp>
              <p:nvSpPr>
                <p:cNvPr id="37" name="TextBox 37"/>
                <p:cNvSpPr txBox="1"/>
                <p:nvPr/>
              </p:nvSpPr>
              <p:spPr>
                <a:xfrm>
                  <a:off x="5319948" y="4011920"/>
                  <a:ext cx="2374902" cy="263662"/>
                </a:xfrm>
                <a:prstGeom prst="rect">
                  <a:avLst/>
                </a:prstGeom>
              </p:spPr>
              <p:txBody>
                <a:bodyPr lIns="0" tIns="0" rIns="0" bIns="0" rtlCol="0" anchor="t">
                  <a:spAutoFit/>
                </a:bodyPr>
                <a:lstStyle/>
                <a:p>
                  <a:pPr>
                    <a:lnSpc>
                      <a:spcPts val="2239"/>
                    </a:lnSpc>
                  </a:pPr>
                  <a:r>
                    <a:rPr lang="en-US" sz="1600" u="sng" dirty="0">
                      <a:solidFill>
                        <a:srgbClr val="0070C0"/>
                      </a:solidFill>
                      <a:latin typeface="IBM Plex Sans"/>
                    </a:rPr>
                    <a:t>Design Database</a:t>
                  </a:r>
                </a:p>
              </p:txBody>
            </p:sp>
            <p:sp>
              <p:nvSpPr>
                <p:cNvPr id="38" name="TextBox 38"/>
                <p:cNvSpPr txBox="1"/>
                <p:nvPr/>
              </p:nvSpPr>
              <p:spPr>
                <a:xfrm>
                  <a:off x="5319948" y="5055433"/>
                  <a:ext cx="2374902" cy="263662"/>
                </a:xfrm>
                <a:prstGeom prst="rect">
                  <a:avLst/>
                </a:prstGeom>
              </p:spPr>
              <p:txBody>
                <a:bodyPr lIns="0" tIns="0" rIns="0" bIns="0" rtlCol="0" anchor="t">
                  <a:spAutoFit/>
                </a:bodyPr>
                <a:lstStyle/>
                <a:p>
                  <a:pPr>
                    <a:lnSpc>
                      <a:spcPts val="2239"/>
                    </a:lnSpc>
                  </a:pPr>
                  <a:r>
                    <a:rPr lang="en-IN" sz="1600" u="sng" dirty="0">
                      <a:solidFill>
                        <a:srgbClr val="0070C0"/>
                      </a:solidFill>
                      <a:latin typeface="IBM Plex Sans"/>
                    </a:rPr>
                    <a:t>Database in MySQL</a:t>
                  </a:r>
                </a:p>
              </p:txBody>
            </p:sp>
            <p:sp>
              <p:nvSpPr>
                <p:cNvPr id="39" name="TextBox 39"/>
                <p:cNvSpPr txBox="1"/>
                <p:nvPr/>
              </p:nvSpPr>
              <p:spPr>
                <a:xfrm>
                  <a:off x="9089382" y="1924895"/>
                  <a:ext cx="2374902" cy="263662"/>
                </a:xfrm>
                <a:prstGeom prst="rect">
                  <a:avLst/>
                </a:prstGeom>
              </p:spPr>
              <p:txBody>
                <a:bodyPr lIns="0" tIns="0" rIns="0" bIns="0" rtlCol="0" anchor="t">
                  <a:spAutoFit/>
                </a:bodyPr>
                <a:lstStyle/>
                <a:p>
                  <a:pPr>
                    <a:lnSpc>
                      <a:spcPts val="2239"/>
                    </a:lnSpc>
                  </a:pPr>
                  <a:r>
                    <a:rPr lang="en-US" sz="1600" u="sng" dirty="0">
                      <a:solidFill>
                        <a:srgbClr val="0070C0"/>
                      </a:solidFill>
                      <a:latin typeface="IBM Plex Sans"/>
                    </a:rPr>
                    <a:t>Assignment Overview</a:t>
                  </a:r>
                </a:p>
              </p:txBody>
            </p:sp>
            <p:sp>
              <p:nvSpPr>
                <p:cNvPr id="40" name="TextBox 40"/>
                <p:cNvSpPr txBox="1"/>
                <p:nvPr/>
              </p:nvSpPr>
              <p:spPr>
                <a:xfrm>
                  <a:off x="9089382" y="2968407"/>
                  <a:ext cx="2374902" cy="263662"/>
                </a:xfrm>
                <a:prstGeom prst="rect">
                  <a:avLst/>
                </a:prstGeom>
              </p:spPr>
              <p:txBody>
                <a:bodyPr lIns="0" tIns="0" rIns="0" bIns="0" rtlCol="0" anchor="t">
                  <a:spAutoFit/>
                </a:bodyPr>
                <a:lstStyle/>
                <a:p>
                  <a:pPr>
                    <a:lnSpc>
                      <a:spcPts val="2239"/>
                    </a:lnSpc>
                  </a:pPr>
                  <a:r>
                    <a:rPr lang="en-US" sz="1600" u="sng" dirty="0">
                      <a:solidFill>
                        <a:srgbClr val="0070C0"/>
                      </a:solidFill>
                      <a:latin typeface="IBM Plex Sans"/>
                    </a:rPr>
                    <a:t>Generate Data in Python</a:t>
                  </a:r>
                </a:p>
              </p:txBody>
            </p:sp>
            <p:sp>
              <p:nvSpPr>
                <p:cNvPr id="41" name="TextBox 41"/>
                <p:cNvSpPr txBox="1"/>
                <p:nvPr/>
              </p:nvSpPr>
              <p:spPr>
                <a:xfrm>
                  <a:off x="9089382" y="4011920"/>
                  <a:ext cx="2374902" cy="263662"/>
                </a:xfrm>
                <a:prstGeom prst="rect">
                  <a:avLst/>
                </a:prstGeom>
              </p:spPr>
              <p:txBody>
                <a:bodyPr lIns="0" tIns="0" rIns="0" bIns="0" rtlCol="0" anchor="t">
                  <a:spAutoFit/>
                </a:bodyPr>
                <a:lstStyle/>
                <a:p>
                  <a:pPr>
                    <a:lnSpc>
                      <a:spcPts val="2239"/>
                    </a:lnSpc>
                  </a:pPr>
                  <a:r>
                    <a:rPr lang="en-US" sz="1600" u="sng" dirty="0">
                      <a:solidFill>
                        <a:srgbClr val="0070C0"/>
                      </a:solidFill>
                      <a:latin typeface="IBM Plex Sans"/>
                      <a:hlinkClick r:id="rId6" action="ppaction://hlinksldjump">
                        <a:extLst>
                          <a:ext uri="{A12FA001-AC4F-418D-AE19-62706E023703}">
                            <ahyp:hlinkClr xmlns:ahyp="http://schemas.microsoft.com/office/drawing/2018/hyperlinkcolor" val="tx"/>
                          </a:ext>
                        </a:extLst>
                      </a:hlinkClick>
                    </a:rPr>
                    <a:t>Schema</a:t>
                  </a:r>
                  <a:r>
                    <a:rPr lang="en-US" sz="1600" u="sng" dirty="0">
                      <a:solidFill>
                        <a:srgbClr val="0070C0"/>
                      </a:solidFill>
                      <a:latin typeface="IBM Plex Sans"/>
                    </a:rPr>
                    <a:t> Diagram</a:t>
                  </a:r>
                </a:p>
              </p:txBody>
            </p:sp>
            <p:sp>
              <p:nvSpPr>
                <p:cNvPr id="42" name="TextBox 42"/>
                <p:cNvSpPr txBox="1"/>
                <p:nvPr/>
              </p:nvSpPr>
              <p:spPr>
                <a:xfrm>
                  <a:off x="9089382" y="5055433"/>
                  <a:ext cx="2374902" cy="263662"/>
                </a:xfrm>
                <a:prstGeom prst="rect">
                  <a:avLst/>
                </a:prstGeom>
              </p:spPr>
              <p:txBody>
                <a:bodyPr lIns="0" tIns="0" rIns="0" bIns="0" rtlCol="0" anchor="t">
                  <a:spAutoFit/>
                </a:bodyPr>
                <a:lstStyle/>
                <a:p>
                  <a:pPr>
                    <a:lnSpc>
                      <a:spcPts val="2239"/>
                    </a:lnSpc>
                  </a:pPr>
                  <a:r>
                    <a:rPr lang="en-US" sz="1600" u="sng" dirty="0">
                      <a:solidFill>
                        <a:srgbClr val="0070C0"/>
                      </a:solidFill>
                      <a:latin typeface="IBM Plex Sans"/>
                    </a:rPr>
                    <a:t>Connect Database</a:t>
                  </a:r>
                </a:p>
              </p:txBody>
            </p:sp>
          </p:grpSp>
          <p:sp>
            <p:nvSpPr>
              <p:cNvPr id="53" name="Freeform 14">
                <a:extLst>
                  <a:ext uri="{FF2B5EF4-FFF2-40B4-BE49-F238E27FC236}">
                    <a16:creationId xmlns:a16="http://schemas.microsoft.com/office/drawing/2014/main" id="{52E94EF5-D8F9-DFF0-6C68-FE1807B9E801}"/>
                  </a:ext>
                </a:extLst>
              </p:cNvPr>
              <p:cNvSpPr/>
              <p:nvPr/>
            </p:nvSpPr>
            <p:spPr>
              <a:xfrm>
                <a:off x="4287365" y="5827110"/>
                <a:ext cx="669724" cy="669724"/>
              </a:xfrm>
              <a:custGeom>
                <a:avLst/>
                <a:gdLst/>
                <a:ahLst/>
                <a:cxnLst/>
                <a:rect l="l" t="t" r="r" b="b"/>
                <a:pathLst>
                  <a:path w="1004586" h="1004586">
                    <a:moveTo>
                      <a:pt x="0" y="0"/>
                    </a:moveTo>
                    <a:lnTo>
                      <a:pt x="1004586" y="0"/>
                    </a:lnTo>
                    <a:lnTo>
                      <a:pt x="1004586" y="1004586"/>
                    </a:lnTo>
                    <a:lnTo>
                      <a:pt x="0" y="10045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00"/>
              </a:p>
            </p:txBody>
          </p:sp>
          <p:sp>
            <p:nvSpPr>
              <p:cNvPr id="55" name="Freeform 16">
                <a:extLst>
                  <a:ext uri="{FF2B5EF4-FFF2-40B4-BE49-F238E27FC236}">
                    <a16:creationId xmlns:a16="http://schemas.microsoft.com/office/drawing/2014/main" id="{C45ACE54-ADA8-0045-B848-3243486651A0}"/>
                  </a:ext>
                </a:extLst>
              </p:cNvPr>
              <p:cNvSpPr/>
              <p:nvPr/>
            </p:nvSpPr>
            <p:spPr>
              <a:xfrm>
                <a:off x="4356149" y="5895894"/>
                <a:ext cx="532156" cy="53215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IN" sz="1200" dirty="0"/>
              </a:p>
            </p:txBody>
          </p:sp>
          <p:sp>
            <p:nvSpPr>
              <p:cNvPr id="56" name="TextBox 17">
                <a:extLst>
                  <a:ext uri="{FF2B5EF4-FFF2-40B4-BE49-F238E27FC236}">
                    <a16:creationId xmlns:a16="http://schemas.microsoft.com/office/drawing/2014/main" id="{2DD61E9A-9118-6E43-3283-25F9C4B06261}"/>
                  </a:ext>
                </a:extLst>
              </p:cNvPr>
              <p:cNvSpPr txBox="1"/>
              <p:nvPr/>
            </p:nvSpPr>
            <p:spPr>
              <a:xfrm>
                <a:off x="4406039" y="5914603"/>
                <a:ext cx="432377" cy="463558"/>
              </a:xfrm>
              <a:prstGeom prst="rect">
                <a:avLst/>
              </a:prstGeom>
            </p:spPr>
            <p:txBody>
              <a:bodyPr lIns="33867" tIns="33867" rIns="33867" bIns="33867" rtlCol="0" anchor="ctr"/>
              <a:lstStyle/>
              <a:p>
                <a:pPr algn="ctr">
                  <a:lnSpc>
                    <a:spcPts val="2426"/>
                  </a:lnSpc>
                </a:pPr>
                <a:r>
                  <a:rPr lang="en-US" sz="1733" dirty="0">
                    <a:solidFill>
                      <a:srgbClr val="01003B"/>
                    </a:solidFill>
                    <a:latin typeface="IBM Plex Sans Bold"/>
                  </a:rPr>
                  <a:t>9</a:t>
                </a:r>
              </a:p>
            </p:txBody>
          </p:sp>
          <p:sp>
            <p:nvSpPr>
              <p:cNvPr id="57" name="Freeform 30">
                <a:extLst>
                  <a:ext uri="{FF2B5EF4-FFF2-40B4-BE49-F238E27FC236}">
                    <a16:creationId xmlns:a16="http://schemas.microsoft.com/office/drawing/2014/main" id="{35A73A3B-D128-211A-0DCA-070E5816D557}"/>
                  </a:ext>
                </a:extLst>
              </p:cNvPr>
              <p:cNvSpPr/>
              <p:nvPr/>
            </p:nvSpPr>
            <p:spPr>
              <a:xfrm>
                <a:off x="8056800" y="5827110"/>
                <a:ext cx="669724" cy="669724"/>
              </a:xfrm>
              <a:custGeom>
                <a:avLst/>
                <a:gdLst/>
                <a:ahLst/>
                <a:cxnLst/>
                <a:rect l="l" t="t" r="r" b="b"/>
                <a:pathLst>
                  <a:path w="1004586" h="1004586">
                    <a:moveTo>
                      <a:pt x="0" y="0"/>
                    </a:moveTo>
                    <a:lnTo>
                      <a:pt x="1004585" y="0"/>
                    </a:lnTo>
                    <a:lnTo>
                      <a:pt x="1004585" y="1004586"/>
                    </a:lnTo>
                    <a:lnTo>
                      <a:pt x="0" y="10045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sz="1200"/>
              </a:p>
            </p:txBody>
          </p:sp>
          <p:sp>
            <p:nvSpPr>
              <p:cNvPr id="58" name="Freeform 32">
                <a:extLst>
                  <a:ext uri="{FF2B5EF4-FFF2-40B4-BE49-F238E27FC236}">
                    <a16:creationId xmlns:a16="http://schemas.microsoft.com/office/drawing/2014/main" id="{D03EE9B3-BC4B-6321-A474-0A10DFCC8091}"/>
                  </a:ext>
                </a:extLst>
              </p:cNvPr>
              <p:cNvSpPr/>
              <p:nvPr/>
            </p:nvSpPr>
            <p:spPr>
              <a:xfrm>
                <a:off x="8125583" y="5895894"/>
                <a:ext cx="532156" cy="53215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IN" sz="1200"/>
              </a:p>
            </p:txBody>
          </p:sp>
          <p:sp>
            <p:nvSpPr>
              <p:cNvPr id="59" name="TextBox 33">
                <a:extLst>
                  <a:ext uri="{FF2B5EF4-FFF2-40B4-BE49-F238E27FC236}">
                    <a16:creationId xmlns:a16="http://schemas.microsoft.com/office/drawing/2014/main" id="{C92BE61C-C387-74D3-3F21-0D346586F970}"/>
                  </a:ext>
                </a:extLst>
              </p:cNvPr>
              <p:cNvSpPr txBox="1"/>
              <p:nvPr/>
            </p:nvSpPr>
            <p:spPr>
              <a:xfrm>
                <a:off x="8175473" y="5914603"/>
                <a:ext cx="432377" cy="463558"/>
              </a:xfrm>
              <a:prstGeom prst="rect">
                <a:avLst/>
              </a:prstGeom>
            </p:spPr>
            <p:txBody>
              <a:bodyPr lIns="33867" tIns="33867" rIns="33867" bIns="33867" rtlCol="0" anchor="ctr"/>
              <a:lstStyle/>
              <a:p>
                <a:pPr algn="ctr">
                  <a:lnSpc>
                    <a:spcPts val="2426"/>
                  </a:lnSpc>
                </a:pPr>
                <a:r>
                  <a:rPr lang="en-US" sz="1733" dirty="0">
                    <a:solidFill>
                      <a:srgbClr val="01003B"/>
                    </a:solidFill>
                    <a:latin typeface="IBM Plex Sans Bold"/>
                  </a:rPr>
                  <a:t>10</a:t>
                </a:r>
              </a:p>
            </p:txBody>
          </p:sp>
          <p:sp>
            <p:nvSpPr>
              <p:cNvPr id="60" name="TextBox 38">
                <a:extLst>
                  <a:ext uri="{FF2B5EF4-FFF2-40B4-BE49-F238E27FC236}">
                    <a16:creationId xmlns:a16="http://schemas.microsoft.com/office/drawing/2014/main" id="{9A64C2C8-E804-CC71-8FCD-B4B5B31C9E5B}"/>
                  </a:ext>
                </a:extLst>
              </p:cNvPr>
              <p:cNvSpPr txBox="1"/>
              <p:nvPr/>
            </p:nvSpPr>
            <p:spPr>
              <a:xfrm>
                <a:off x="5319948" y="5999836"/>
                <a:ext cx="2374902" cy="263662"/>
              </a:xfrm>
              <a:prstGeom prst="rect">
                <a:avLst/>
              </a:prstGeom>
            </p:spPr>
            <p:txBody>
              <a:bodyPr lIns="0" tIns="0" rIns="0" bIns="0" rtlCol="0" anchor="t">
                <a:spAutoFit/>
              </a:bodyPr>
              <a:lstStyle/>
              <a:p>
                <a:pPr>
                  <a:lnSpc>
                    <a:spcPts val="2239"/>
                  </a:lnSpc>
                </a:pPr>
                <a:r>
                  <a:rPr lang="en-US" sz="1600" u="sng" dirty="0">
                    <a:solidFill>
                      <a:srgbClr val="0070C0"/>
                    </a:solidFill>
                    <a:latin typeface="IBM Plex Sans"/>
                  </a:rPr>
                  <a:t>Power Bi Dashboard</a:t>
                </a:r>
              </a:p>
            </p:txBody>
          </p:sp>
          <p:sp>
            <p:nvSpPr>
              <p:cNvPr id="61" name="TextBox 42">
                <a:extLst>
                  <a:ext uri="{FF2B5EF4-FFF2-40B4-BE49-F238E27FC236}">
                    <a16:creationId xmlns:a16="http://schemas.microsoft.com/office/drawing/2014/main" id="{F8FF82EB-1BFB-5C47-862B-F5E83F192DC6}"/>
                  </a:ext>
                </a:extLst>
              </p:cNvPr>
              <p:cNvSpPr txBox="1"/>
              <p:nvPr/>
            </p:nvSpPr>
            <p:spPr>
              <a:xfrm>
                <a:off x="9089382" y="5999836"/>
                <a:ext cx="2374902" cy="263662"/>
              </a:xfrm>
              <a:prstGeom prst="rect">
                <a:avLst/>
              </a:prstGeom>
            </p:spPr>
            <p:txBody>
              <a:bodyPr lIns="0" tIns="0" rIns="0" bIns="0" rtlCol="0" anchor="t">
                <a:spAutoFit/>
              </a:bodyPr>
              <a:lstStyle/>
              <a:p>
                <a:pPr>
                  <a:lnSpc>
                    <a:spcPts val="2239"/>
                  </a:lnSpc>
                </a:pPr>
                <a:r>
                  <a:rPr lang="en-US" sz="1600" u="sng" dirty="0">
                    <a:solidFill>
                      <a:srgbClr val="0070C0"/>
                    </a:solidFill>
                    <a:latin typeface="IBM Plex Sans"/>
                  </a:rPr>
                  <a:t>Conclusion</a:t>
                </a:r>
              </a:p>
            </p:txBody>
          </p:sp>
        </p:grpSp>
        <p:sp>
          <p:nvSpPr>
            <p:cNvPr id="52" name="Freeform 16">
              <a:extLst>
                <a:ext uri="{FF2B5EF4-FFF2-40B4-BE49-F238E27FC236}">
                  <a16:creationId xmlns:a16="http://schemas.microsoft.com/office/drawing/2014/main" id="{4A0229CB-43FF-1BE2-F3DF-2AD30C26271E}"/>
                </a:ext>
              </a:extLst>
            </p:cNvPr>
            <p:cNvSpPr/>
            <p:nvPr/>
          </p:nvSpPr>
          <p:spPr>
            <a:xfrm>
              <a:off x="4564669" y="5721610"/>
              <a:ext cx="532156" cy="53215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txBody>
            <a:bodyPr/>
            <a:lstStyle/>
            <a:p>
              <a:endParaRPr lang="en-IN" sz="1200"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sz="1200" dirty="0"/>
          </a:p>
        </p:txBody>
      </p:sp>
      <p:sp>
        <p:nvSpPr>
          <p:cNvPr id="13" name="Freeform 13">
            <a:extLst>
              <a:ext uri="{FF2B5EF4-FFF2-40B4-BE49-F238E27FC236}">
                <a16:creationId xmlns:a16="http://schemas.microsoft.com/office/drawing/2014/main" id="{9D7C36E2-2FD0-77B0-3C48-3FBC2DDFCDF8}"/>
              </a:ext>
            </a:extLst>
          </p:cNvPr>
          <p:cNvSpPr/>
          <p:nvPr/>
        </p:nvSpPr>
        <p:spPr>
          <a:xfrm rot="-990888" flipV="1">
            <a:off x="-625629" y="-488420"/>
            <a:ext cx="6914940" cy="2501951"/>
          </a:xfrm>
          <a:custGeom>
            <a:avLst/>
            <a:gdLst/>
            <a:ahLst/>
            <a:cxnLst/>
            <a:rect l="l" t="t" r="r" b="b"/>
            <a:pathLst>
              <a:path w="10372410" h="3752926">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txBody>
          <a:bodyPr/>
          <a:lstStyle/>
          <a:p>
            <a:endParaRPr lang="en-IN" sz="1200" dirty="0"/>
          </a:p>
        </p:txBody>
      </p:sp>
      <p:sp>
        <p:nvSpPr>
          <p:cNvPr id="14" name="Freeform 15">
            <a:extLst>
              <a:ext uri="{FF2B5EF4-FFF2-40B4-BE49-F238E27FC236}">
                <a16:creationId xmlns:a16="http://schemas.microsoft.com/office/drawing/2014/main" id="{472F0D61-C0C4-480C-F6FF-A278654CE506}"/>
              </a:ext>
            </a:extLst>
          </p:cNvPr>
          <p:cNvSpPr/>
          <p:nvPr/>
        </p:nvSpPr>
        <p:spPr>
          <a:xfrm rot="9955175" flipV="1">
            <a:off x="8377361" y="5123499"/>
            <a:ext cx="5857439" cy="2119328"/>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a:stretch>
          </a:blipFill>
        </p:spPr>
        <p:txBody>
          <a:bodyPr/>
          <a:lstStyle/>
          <a:p>
            <a:endParaRPr lang="en-IN" sz="1200"/>
          </a:p>
        </p:txBody>
      </p:sp>
      <p:grpSp>
        <p:nvGrpSpPr>
          <p:cNvPr id="4" name="Group 4"/>
          <p:cNvGrpSpPr/>
          <p:nvPr/>
        </p:nvGrpSpPr>
        <p:grpSpPr>
          <a:xfrm>
            <a:off x="485073" y="2111459"/>
            <a:ext cx="3948383" cy="2427963"/>
            <a:chOff x="-362126" y="-9525"/>
            <a:chExt cx="7896767" cy="4855926"/>
          </a:xfrm>
        </p:grpSpPr>
        <p:sp>
          <p:nvSpPr>
            <p:cNvPr id="5" name="TextBox 5"/>
            <p:cNvSpPr txBox="1"/>
            <p:nvPr/>
          </p:nvSpPr>
          <p:spPr>
            <a:xfrm>
              <a:off x="-362124" y="-9525"/>
              <a:ext cx="7896765" cy="1128514"/>
            </a:xfrm>
            <a:prstGeom prst="rect">
              <a:avLst/>
            </a:prstGeom>
          </p:spPr>
          <p:txBody>
            <a:bodyPr wrap="square" lIns="0" tIns="0" rIns="0" bIns="0" rtlCol="0" anchor="t">
              <a:spAutoFit/>
            </a:bodyPr>
            <a:lstStyle/>
            <a:p>
              <a:pPr algn="ctr">
                <a:lnSpc>
                  <a:spcPts val="4400"/>
                </a:lnSpc>
              </a:pPr>
              <a:r>
                <a:rPr lang="en-US" sz="3667" dirty="0">
                  <a:solidFill>
                    <a:srgbClr val="F8F8F8"/>
                  </a:solidFill>
                  <a:latin typeface="Be Vietnam Ultra-Bold"/>
                </a:rPr>
                <a:t>About Raksha Pipes</a:t>
              </a:r>
            </a:p>
          </p:txBody>
        </p:sp>
        <p:sp>
          <p:nvSpPr>
            <p:cNvPr id="6" name="TextBox 6"/>
            <p:cNvSpPr txBox="1"/>
            <p:nvPr/>
          </p:nvSpPr>
          <p:spPr>
            <a:xfrm>
              <a:off x="-362126" y="2062049"/>
              <a:ext cx="7393859" cy="2784352"/>
            </a:xfrm>
            <a:prstGeom prst="rect">
              <a:avLst/>
            </a:prstGeom>
          </p:spPr>
          <p:txBody>
            <a:bodyPr wrap="square" lIns="0" tIns="0" rIns="0" bIns="0" rtlCol="0" anchor="t">
              <a:spAutoFit/>
            </a:bodyPr>
            <a:lstStyle/>
            <a:p>
              <a:pPr algn="ctr">
                <a:lnSpc>
                  <a:spcPts val="2239"/>
                </a:lnSpc>
              </a:pPr>
              <a:r>
                <a:rPr lang="en-IN" sz="1600" dirty="0">
                  <a:solidFill>
                    <a:srgbClr val="F8F8F8"/>
                  </a:solidFill>
                  <a:latin typeface="IBM Plex Sans"/>
                </a:rPr>
                <a:t>Raksha Pipes, a manufacturer of PVC, UPVC, and CPVC pipes, and plumbing and drainage solutions. They emphasize their experience, quality commitment, and customer satisfaction.</a:t>
              </a:r>
              <a:endParaRPr lang="en-US" sz="1600" dirty="0">
                <a:solidFill>
                  <a:srgbClr val="F8F8F8"/>
                </a:solidFill>
                <a:latin typeface="IBM Plex Sans"/>
              </a:endParaRPr>
            </a:p>
          </p:txBody>
        </p:sp>
      </p:grpSp>
      <p:sp>
        <p:nvSpPr>
          <p:cNvPr id="9" name="Freeform 6">
            <a:extLst>
              <a:ext uri="{FF2B5EF4-FFF2-40B4-BE49-F238E27FC236}">
                <a16:creationId xmlns:a16="http://schemas.microsoft.com/office/drawing/2014/main" id="{76AC3F6B-4D84-4EDC-292C-21D281985FEC}"/>
              </a:ext>
            </a:extLst>
          </p:cNvPr>
          <p:cNvSpPr/>
          <p:nvPr/>
        </p:nvSpPr>
        <p:spPr>
          <a:xfrm flipH="1">
            <a:off x="959058" y="2814017"/>
            <a:ext cx="2748958" cy="64976"/>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sz="1200"/>
          </a:p>
        </p:txBody>
      </p:sp>
      <p:pic>
        <p:nvPicPr>
          <p:cNvPr id="7" name="Picture 6">
            <a:extLst>
              <a:ext uri="{FF2B5EF4-FFF2-40B4-BE49-F238E27FC236}">
                <a16:creationId xmlns:a16="http://schemas.microsoft.com/office/drawing/2014/main" id="{81E8C77B-C3AF-881A-1A51-E1EB9746F2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047" y="281970"/>
            <a:ext cx="2471342" cy="8289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18" name="Table 17">
            <a:extLst>
              <a:ext uri="{FF2B5EF4-FFF2-40B4-BE49-F238E27FC236}">
                <a16:creationId xmlns:a16="http://schemas.microsoft.com/office/drawing/2014/main" id="{DF38A248-3183-A34F-9741-CC1F5E690753}"/>
              </a:ext>
            </a:extLst>
          </p:cNvPr>
          <p:cNvGraphicFramePr>
            <a:graphicFrameLocks noGrp="1"/>
          </p:cNvGraphicFramePr>
          <p:nvPr>
            <p:extLst>
              <p:ext uri="{D42A27DB-BD31-4B8C-83A1-F6EECF244321}">
                <p14:modId xmlns:p14="http://schemas.microsoft.com/office/powerpoint/2010/main" val="2213883401"/>
              </p:ext>
            </p:extLst>
          </p:nvPr>
        </p:nvGraphicFramePr>
        <p:xfrm>
          <a:off x="4627501" y="1252698"/>
          <a:ext cx="6631049" cy="4612310"/>
        </p:xfrm>
        <a:graphic>
          <a:graphicData uri="http://schemas.openxmlformats.org/drawingml/2006/table">
            <a:tbl>
              <a:tblPr>
                <a:tableStyleId>{5C22544A-7EE6-4342-B048-85BDC9FD1C3A}</a:tableStyleId>
              </a:tblPr>
              <a:tblGrid>
                <a:gridCol w="6631049">
                  <a:extLst>
                    <a:ext uri="{9D8B030D-6E8A-4147-A177-3AD203B41FA5}">
                      <a16:colId xmlns:a16="http://schemas.microsoft.com/office/drawing/2014/main" val="3316637358"/>
                    </a:ext>
                  </a:extLst>
                </a:gridCol>
              </a:tblGrid>
              <a:tr h="461231">
                <a:tc>
                  <a:txBody>
                    <a:bodyPr/>
                    <a:lstStyle/>
                    <a:p>
                      <a:pPr>
                        <a:lnSpc>
                          <a:spcPct val="200000"/>
                        </a:lnSpc>
                      </a:pPr>
                      <a:r>
                        <a:rPr lang="en-IN" sz="1400" b="0" dirty="0">
                          <a:solidFill>
                            <a:schemeClr val="bg1"/>
                          </a:solidFill>
                          <a:latin typeface="IBM Plex Sans" panose="020B0503050203000203" pitchFamily="34" charset="0"/>
                        </a:rPr>
                        <a:t>1.          Pioneered PVC piping in India for safe water access.</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17922601"/>
                  </a:ext>
                </a:extLst>
              </a:tr>
              <a:tr h="461231">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IN" sz="1400" b="0" dirty="0">
                          <a:solidFill>
                            <a:schemeClr val="bg1"/>
                          </a:solidFill>
                          <a:latin typeface="IBM Plex Sans" panose="020B0503050203000203" pitchFamily="34" charset="0"/>
                        </a:rPr>
                        <a:t>2.          Innovated flexible pipe manufacturing.</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noFill/>
                  </a:tcPr>
                </a:tc>
                <a:extLst>
                  <a:ext uri="{0D108BD9-81ED-4DB2-BD59-A6C34878D82A}">
                    <a16:rowId xmlns:a16="http://schemas.microsoft.com/office/drawing/2014/main" val="1235956135"/>
                  </a:ext>
                </a:extLst>
              </a:tr>
              <a:tr h="461231">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IN" sz="1400" b="0" dirty="0">
                          <a:solidFill>
                            <a:schemeClr val="bg1"/>
                          </a:solidFill>
                          <a:latin typeface="IBM Plex Sans" panose="020B0503050203000203" pitchFamily="34" charset="0"/>
                        </a:rPr>
                        <a:t>3.           Established Raksha Pipes as a national leader.</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746209571"/>
                  </a:ext>
                </a:extLst>
              </a:tr>
              <a:tr h="461231">
                <a:tc>
                  <a:txBody>
                    <a:bodyPr/>
                    <a:lstStyle/>
                    <a:p>
                      <a:pPr>
                        <a:lnSpc>
                          <a:spcPct val="200000"/>
                        </a:lnSpc>
                      </a:pPr>
                      <a:r>
                        <a:rPr lang="en-IN" sz="1400" b="0" dirty="0">
                          <a:solidFill>
                            <a:schemeClr val="bg1"/>
                          </a:solidFill>
                          <a:latin typeface="IBM Plex Sans" panose="020B0503050203000203" pitchFamily="34" charset="0"/>
                        </a:rPr>
                        <a:t>4.           Diversified product range for comprehensive solutions.</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1968220161"/>
                  </a:ext>
                </a:extLst>
              </a:tr>
              <a:tr h="461231">
                <a:tc>
                  <a:txBody>
                    <a:bodyPr/>
                    <a:lstStyle/>
                    <a:p>
                      <a:pPr>
                        <a:lnSpc>
                          <a:spcPct val="200000"/>
                        </a:lnSpc>
                      </a:pPr>
                      <a:r>
                        <a:rPr lang="en-IN" sz="1400" b="0" dirty="0">
                          <a:solidFill>
                            <a:schemeClr val="bg1"/>
                          </a:solidFill>
                          <a:latin typeface="IBM Plex Sans" panose="020B0503050203000203" pitchFamily="34" charset="0"/>
                        </a:rPr>
                        <a:t>5.           Exported globally while maintaining quality.</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2445440379"/>
                  </a:ext>
                </a:extLst>
              </a:tr>
              <a:tr h="461231">
                <a:tc>
                  <a:txBody>
                    <a:bodyPr/>
                    <a:lstStyle/>
                    <a:p>
                      <a:pPr>
                        <a:lnSpc>
                          <a:spcPct val="200000"/>
                        </a:lnSpc>
                      </a:pPr>
                      <a:r>
                        <a:rPr lang="en-IN" sz="1400" b="0" dirty="0">
                          <a:solidFill>
                            <a:schemeClr val="bg1"/>
                          </a:solidFill>
                          <a:latin typeface="IBM Plex Sans" panose="020B0503050203000203" pitchFamily="34" charset="0"/>
                        </a:rPr>
                        <a:t>6.           Built a strong nationwide distribution network.</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2453552426"/>
                  </a:ext>
                </a:extLst>
              </a:tr>
              <a:tr h="461231">
                <a:tc>
                  <a:txBody>
                    <a:bodyPr/>
                    <a:lstStyle/>
                    <a:p>
                      <a:pPr>
                        <a:lnSpc>
                          <a:spcPct val="200000"/>
                        </a:lnSpc>
                      </a:pPr>
                      <a:r>
                        <a:rPr lang="en-IN" sz="1400" b="0" dirty="0">
                          <a:solidFill>
                            <a:schemeClr val="bg1"/>
                          </a:solidFill>
                          <a:latin typeface="IBM Plex Sans" panose="020B0503050203000203" pitchFamily="34" charset="0"/>
                        </a:rPr>
                        <a:t>7.           Maintained family-owned values for 44+ years.</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179185022"/>
                  </a:ext>
                </a:extLst>
              </a:tr>
              <a:tr h="461231">
                <a:tc>
                  <a:txBody>
                    <a:bodyPr/>
                    <a:lstStyle/>
                    <a:p>
                      <a:pPr>
                        <a:lnSpc>
                          <a:spcPct val="200000"/>
                        </a:lnSpc>
                      </a:pPr>
                      <a:r>
                        <a:rPr lang="en-IN" sz="1400" b="0" dirty="0">
                          <a:solidFill>
                            <a:schemeClr val="bg1"/>
                          </a:solidFill>
                          <a:latin typeface="IBM Plex Sans" panose="020B0503050203000203" pitchFamily="34" charset="0"/>
                        </a:rPr>
                        <a:t>8.           Committed to customer satisfaction through tailored services.</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2246927739"/>
                  </a:ext>
                </a:extLst>
              </a:tr>
              <a:tr h="461231">
                <a:tc>
                  <a:txBody>
                    <a:bodyPr/>
                    <a:lstStyle/>
                    <a:p>
                      <a:pPr>
                        <a:lnSpc>
                          <a:spcPct val="200000"/>
                        </a:lnSpc>
                      </a:pPr>
                      <a:r>
                        <a:rPr lang="en-IN" sz="1400" b="0" dirty="0">
                          <a:solidFill>
                            <a:schemeClr val="bg1"/>
                          </a:solidFill>
                          <a:latin typeface="IBM Plex Sans" panose="020B0503050203000203" pitchFamily="34" charset="0"/>
                        </a:rPr>
                        <a:t>9.           Invested in R&amp;D for continuous innovation.</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noFill/>
                  </a:tcPr>
                </a:tc>
                <a:extLst>
                  <a:ext uri="{0D108BD9-81ED-4DB2-BD59-A6C34878D82A}">
                    <a16:rowId xmlns:a16="http://schemas.microsoft.com/office/drawing/2014/main" val="1590962859"/>
                  </a:ext>
                </a:extLst>
              </a:tr>
              <a:tr h="461231">
                <a:tc>
                  <a:txBody>
                    <a:bodyPr/>
                    <a:lstStyle/>
                    <a:p>
                      <a:pPr>
                        <a:lnSpc>
                          <a:spcPct val="200000"/>
                        </a:lnSpc>
                      </a:pPr>
                      <a:r>
                        <a:rPr lang="en-IN" sz="1400" b="0" dirty="0">
                          <a:solidFill>
                            <a:schemeClr val="bg1"/>
                          </a:solidFill>
                          <a:latin typeface="IBM Plex Sans" panose="020B0503050203000203" pitchFamily="34" charset="0"/>
                        </a:rPr>
                        <a:t>10.         Aspired for global industry leadership.</a:t>
                      </a: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B w="9525"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993359263"/>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2">
            <a:extLst>
              <a:ext uri="{FF2B5EF4-FFF2-40B4-BE49-F238E27FC236}">
                <a16:creationId xmlns:a16="http://schemas.microsoft.com/office/drawing/2014/main" id="{B397F936-612B-523B-0616-99A589AA63E3}"/>
              </a:ext>
            </a:extLst>
          </p:cNvPr>
          <p:cNvSpPr/>
          <p:nvPr/>
        </p:nvSpPr>
        <p:spPr>
          <a:xfrm>
            <a:off x="0" y="0"/>
            <a:ext cx="12192000" cy="6863691"/>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sz="1200"/>
          </a:p>
        </p:txBody>
      </p:sp>
      <p:sp>
        <p:nvSpPr>
          <p:cNvPr id="22" name="Freeform 13">
            <a:extLst>
              <a:ext uri="{FF2B5EF4-FFF2-40B4-BE49-F238E27FC236}">
                <a16:creationId xmlns:a16="http://schemas.microsoft.com/office/drawing/2014/main" id="{6B685B37-B311-7D63-0502-044DE06FFCB6}"/>
              </a:ext>
            </a:extLst>
          </p:cNvPr>
          <p:cNvSpPr/>
          <p:nvPr/>
        </p:nvSpPr>
        <p:spPr>
          <a:xfrm rot="-990888" flipV="1">
            <a:off x="-625629" y="-488420"/>
            <a:ext cx="6914940" cy="2501951"/>
          </a:xfrm>
          <a:custGeom>
            <a:avLst/>
            <a:gdLst/>
            <a:ahLst/>
            <a:cxnLst/>
            <a:rect l="l" t="t" r="r" b="b"/>
            <a:pathLst>
              <a:path w="10372410" h="3752926">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txBody>
          <a:bodyPr/>
          <a:lstStyle/>
          <a:p>
            <a:endParaRPr lang="en-IN" sz="1200" dirty="0"/>
          </a:p>
        </p:txBody>
      </p:sp>
      <p:sp>
        <p:nvSpPr>
          <p:cNvPr id="23" name="Freeform 15">
            <a:extLst>
              <a:ext uri="{FF2B5EF4-FFF2-40B4-BE49-F238E27FC236}">
                <a16:creationId xmlns:a16="http://schemas.microsoft.com/office/drawing/2014/main" id="{90960A55-F5EB-8E9C-4694-01617A896AB8}"/>
              </a:ext>
            </a:extLst>
          </p:cNvPr>
          <p:cNvSpPr/>
          <p:nvPr/>
        </p:nvSpPr>
        <p:spPr>
          <a:xfrm rot="9955175" flipV="1">
            <a:off x="8377361" y="5123499"/>
            <a:ext cx="5857439" cy="2119328"/>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5">
              <a:alphaModFix amt="61000"/>
              <a:extLst>
                <a:ext uri="{96DAC541-7B7A-43D3-8B79-37D633B846F1}">
                  <asvg:svgBlip xmlns:asvg="http://schemas.microsoft.com/office/drawing/2016/SVG/main" r:embed="rId6"/>
                </a:ext>
              </a:extLst>
            </a:blip>
            <a:stretch>
              <a:fillRect/>
            </a:stretch>
          </a:blipFill>
        </p:spPr>
        <p:txBody>
          <a:bodyPr/>
          <a:lstStyle/>
          <a:p>
            <a:endParaRPr lang="en-IN" sz="1200"/>
          </a:p>
        </p:txBody>
      </p:sp>
      <p:grpSp>
        <p:nvGrpSpPr>
          <p:cNvPr id="6" name="Group 6"/>
          <p:cNvGrpSpPr/>
          <p:nvPr/>
        </p:nvGrpSpPr>
        <p:grpSpPr>
          <a:xfrm>
            <a:off x="674232" y="1560462"/>
            <a:ext cx="3283875" cy="965481"/>
            <a:chOff x="-540807" y="353139"/>
            <a:chExt cx="9780151" cy="1930962"/>
          </a:xfrm>
        </p:grpSpPr>
        <p:sp>
          <p:nvSpPr>
            <p:cNvPr id="7" name="TextBox 7"/>
            <p:cNvSpPr txBox="1"/>
            <p:nvPr/>
          </p:nvSpPr>
          <p:spPr>
            <a:xfrm>
              <a:off x="-540807" y="353139"/>
              <a:ext cx="9780151" cy="1479122"/>
            </a:xfrm>
            <a:prstGeom prst="rect">
              <a:avLst/>
            </a:prstGeom>
          </p:spPr>
          <p:txBody>
            <a:bodyPr wrap="square" lIns="0" tIns="0" rIns="0" bIns="0" rtlCol="0" anchor="t">
              <a:spAutoFit/>
            </a:bodyPr>
            <a:lstStyle/>
            <a:p>
              <a:pPr>
                <a:lnSpc>
                  <a:spcPts val="6000"/>
                </a:lnSpc>
              </a:pPr>
              <a:r>
                <a:rPr lang="en-US" sz="4400" dirty="0">
                  <a:solidFill>
                    <a:srgbClr val="F4E7E7"/>
                  </a:solidFill>
                  <a:latin typeface="Telegraf"/>
                </a:rPr>
                <a:t>Product Type</a:t>
              </a:r>
            </a:p>
          </p:txBody>
        </p:sp>
        <p:sp>
          <p:nvSpPr>
            <p:cNvPr id="9" name="Freeform 9"/>
            <p:cNvSpPr/>
            <p:nvPr/>
          </p:nvSpPr>
          <p:spPr>
            <a:xfrm flipH="1">
              <a:off x="66038" y="2103241"/>
              <a:ext cx="7106158" cy="180860"/>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sz="1000" dirty="0"/>
            </a:p>
          </p:txBody>
        </p:sp>
      </p:grpSp>
      <p:graphicFrame>
        <p:nvGraphicFramePr>
          <p:cNvPr id="10" name="Table 10"/>
          <p:cNvGraphicFramePr>
            <a:graphicFrameLocks noGrp="1"/>
          </p:cNvGraphicFramePr>
          <p:nvPr>
            <p:extLst>
              <p:ext uri="{D42A27DB-BD31-4B8C-83A1-F6EECF244321}">
                <p14:modId xmlns:p14="http://schemas.microsoft.com/office/powerpoint/2010/main" val="3384538812"/>
              </p:ext>
            </p:extLst>
          </p:nvPr>
        </p:nvGraphicFramePr>
        <p:xfrm>
          <a:off x="608396" y="2632238"/>
          <a:ext cx="4247538" cy="2911652"/>
        </p:xfrm>
        <a:graphic>
          <a:graphicData uri="http://schemas.openxmlformats.org/drawingml/2006/table">
            <a:tbl>
              <a:tblPr/>
              <a:tblGrid>
                <a:gridCol w="2074176">
                  <a:extLst>
                    <a:ext uri="{9D8B030D-6E8A-4147-A177-3AD203B41FA5}">
                      <a16:colId xmlns:a16="http://schemas.microsoft.com/office/drawing/2014/main" val="20000"/>
                    </a:ext>
                  </a:extLst>
                </a:gridCol>
                <a:gridCol w="2173362">
                  <a:extLst>
                    <a:ext uri="{9D8B030D-6E8A-4147-A177-3AD203B41FA5}">
                      <a16:colId xmlns:a16="http://schemas.microsoft.com/office/drawing/2014/main" val="20001"/>
                    </a:ext>
                  </a:extLst>
                </a:gridCol>
              </a:tblGrid>
              <a:tr h="727913">
                <a:tc>
                  <a:txBody>
                    <a:bodyPr/>
                    <a:lstStyle/>
                    <a:p>
                      <a:pPr algn="l">
                        <a:lnSpc>
                          <a:spcPts val="2239"/>
                        </a:lnSpc>
                        <a:defRPr/>
                      </a:pPr>
                      <a:r>
                        <a:rPr lang="en-US" sz="1300" dirty="0">
                          <a:solidFill>
                            <a:srgbClr val="F4E7E7"/>
                          </a:solidFill>
                          <a:latin typeface="IBM Plex Sans" panose="020B0503050203000203" pitchFamily="34" charset="0"/>
                        </a:rPr>
                        <a:t>Agriculture</a:t>
                      </a:r>
                      <a:endParaRPr lang="en-US" sz="1300" dirty="0">
                        <a:latin typeface="IBM Plex Sans" panose="020B0503050203000203" pitchFamily="34" charset="0"/>
                      </a:endParaRPr>
                    </a:p>
                  </a:txBody>
                  <a:tcPr marL="0"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9525"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lnSpc>
                          <a:spcPts val="2880"/>
                        </a:lnSpc>
                        <a:defRPr/>
                      </a:pPr>
                      <a:r>
                        <a:rPr lang="en-US" sz="1300" dirty="0">
                          <a:solidFill>
                            <a:srgbClr val="F4E7E7"/>
                          </a:solidFill>
                          <a:latin typeface="IBM Plex Sans" panose="020B0503050203000203" pitchFamily="34" charset="0"/>
                        </a:rPr>
                        <a:t>Water Tank </a:t>
                      </a:r>
                      <a:endParaRPr lang="en-US" sz="1300" dirty="0">
                        <a:latin typeface="IBM Plex Sans" panose="020B0503050203000203" pitchFamily="34" charset="0"/>
                      </a:endParaRPr>
                    </a:p>
                  </a:txBody>
                  <a:tcPr marL="0"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9525"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727913">
                <a:tc>
                  <a:txBody>
                    <a:bodyPr/>
                    <a:lstStyle/>
                    <a:p>
                      <a:pPr algn="l">
                        <a:lnSpc>
                          <a:spcPts val="2239"/>
                        </a:lnSpc>
                        <a:defRPr/>
                      </a:pPr>
                      <a:r>
                        <a:rPr lang="en-US" sz="1300" dirty="0">
                          <a:solidFill>
                            <a:srgbClr val="F4E7E7"/>
                          </a:solidFill>
                          <a:latin typeface="IBM Plex Sans" panose="020B0503050203000203" pitchFamily="34" charset="0"/>
                        </a:rPr>
                        <a:t>Plumbing</a:t>
                      </a:r>
                      <a:endParaRPr lang="en-US" sz="1300" dirty="0">
                        <a:latin typeface="IBM Plex Sans" panose="020B0503050203000203" pitchFamily="34" charset="0"/>
                      </a:endParaRPr>
                    </a:p>
                  </a:txBody>
                  <a:tcPr marL="0"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0" algn="l">
                        <a:lnSpc>
                          <a:spcPts val="2880"/>
                        </a:lnSpc>
                        <a:defRPr/>
                      </a:pPr>
                      <a:r>
                        <a:rPr lang="en-US" sz="1300" dirty="0">
                          <a:solidFill>
                            <a:srgbClr val="F4E7E7"/>
                          </a:solidFill>
                          <a:latin typeface="IBM Plex Sans" panose="020B0503050203000203" pitchFamily="34" charset="0"/>
                        </a:rPr>
                        <a:t>Cleaning Solutions</a:t>
                      </a:r>
                      <a:endParaRPr lang="en-US" sz="1300" dirty="0">
                        <a:latin typeface="IBM Plex Sans" panose="020B0503050203000203" pitchFamily="34" charset="0"/>
                      </a:endParaRPr>
                    </a:p>
                  </a:txBody>
                  <a:tcPr marL="0"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27913">
                <a:tc>
                  <a:txBody>
                    <a:bodyPr/>
                    <a:lstStyle/>
                    <a:p>
                      <a:pPr algn="l">
                        <a:lnSpc>
                          <a:spcPts val="2239"/>
                        </a:lnSpc>
                        <a:defRPr/>
                      </a:pPr>
                      <a:r>
                        <a:rPr lang="en-US" sz="1300" dirty="0">
                          <a:solidFill>
                            <a:srgbClr val="F4E7E7"/>
                          </a:solidFill>
                          <a:latin typeface="IBM Plex Sans" panose="020B0503050203000203" pitchFamily="34" charset="0"/>
                        </a:rPr>
                        <a:t>Industrial</a:t>
                      </a:r>
                      <a:endParaRPr lang="en-US" sz="1300" dirty="0">
                        <a:latin typeface="IBM Plex Sans" panose="020B0503050203000203" pitchFamily="34" charset="0"/>
                      </a:endParaRPr>
                    </a:p>
                  </a:txBody>
                  <a:tcPr marL="0"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1" algn="l">
                        <a:lnSpc>
                          <a:spcPts val="2880"/>
                        </a:lnSpc>
                        <a:defRPr/>
                      </a:pPr>
                      <a:endParaRPr lang="en-US" sz="1300" dirty="0">
                        <a:latin typeface="IBM Plex Sans" panose="020B0503050203000203" pitchFamily="34" charset="0"/>
                      </a:endParaRPr>
                    </a:p>
                  </a:txBody>
                  <a:tcPr marL="0"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27913">
                <a:tc>
                  <a:txBody>
                    <a:bodyPr/>
                    <a:lstStyle/>
                    <a:p>
                      <a:pPr marL="0" marR="0" lvl="0" indent="0" algn="l" defTabSz="914400" rtl="0" eaLnBrk="1" fontAlgn="auto" latinLnBrk="0" hangingPunct="1">
                        <a:lnSpc>
                          <a:spcPts val="2239"/>
                        </a:lnSpc>
                        <a:spcBef>
                          <a:spcPts val="0"/>
                        </a:spcBef>
                        <a:spcAft>
                          <a:spcPts val="0"/>
                        </a:spcAft>
                        <a:buClrTx/>
                        <a:buSzTx/>
                        <a:buFontTx/>
                        <a:buNone/>
                        <a:tabLst/>
                        <a:defRPr/>
                      </a:pPr>
                      <a:r>
                        <a:rPr lang="en-IN" sz="1300" dirty="0">
                          <a:solidFill>
                            <a:srgbClr val="F4E7E7"/>
                          </a:solidFill>
                          <a:latin typeface="IBM Plex Sans" panose="020B0503050203000203" pitchFamily="34" charset="0"/>
                        </a:rPr>
                        <a:t>PTMT Bath Fittings And Accessories</a:t>
                      </a:r>
                      <a:endParaRPr lang="en-US" sz="1300" dirty="0">
                        <a:latin typeface="IBM Plex Sans" panose="020B0503050203000203" pitchFamily="34" charset="0"/>
                      </a:endParaRPr>
                    </a:p>
                  </a:txBody>
                  <a:tcPr marL="0"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lvl="1" algn="l">
                        <a:lnSpc>
                          <a:spcPts val="2880"/>
                        </a:lnSpc>
                        <a:defRPr/>
                      </a:pPr>
                      <a:endParaRPr lang="en-US" sz="1300" dirty="0">
                        <a:latin typeface="IBM Plex Sans" panose="020B0503050203000203" pitchFamily="34" charset="0"/>
                      </a:endParaRPr>
                    </a:p>
                  </a:txBody>
                  <a:tcPr marL="0" marR="0" marT="0" marB="0"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9805331"/>
                  </a:ext>
                </a:extLst>
              </a:tr>
            </a:tbl>
          </a:graphicData>
        </a:graphic>
      </p:graphicFrame>
      <p:pic>
        <p:nvPicPr>
          <p:cNvPr id="11" name="Picture 10">
            <a:extLst>
              <a:ext uri="{FF2B5EF4-FFF2-40B4-BE49-F238E27FC236}">
                <a16:creationId xmlns:a16="http://schemas.microsoft.com/office/drawing/2014/main" id="{47FB19C6-E2C0-D775-6C0F-043FC7EA93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48616" y="4774886"/>
            <a:ext cx="3634096" cy="175912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5" name="Group 34">
            <a:extLst>
              <a:ext uri="{FF2B5EF4-FFF2-40B4-BE49-F238E27FC236}">
                <a16:creationId xmlns:a16="http://schemas.microsoft.com/office/drawing/2014/main" id="{4EE57B72-C8C0-C504-E6FB-5529947553F3}"/>
              </a:ext>
            </a:extLst>
          </p:cNvPr>
          <p:cNvGrpSpPr/>
          <p:nvPr/>
        </p:nvGrpSpPr>
        <p:grpSpPr>
          <a:xfrm>
            <a:off x="8600536" y="505405"/>
            <a:ext cx="2893079" cy="1801986"/>
            <a:chOff x="5410827" y="301771"/>
            <a:chExt cx="2891625" cy="2168720"/>
          </a:xfrm>
        </p:grpSpPr>
        <p:pic>
          <p:nvPicPr>
            <p:cNvPr id="32" name="Picture 31">
              <a:extLst>
                <a:ext uri="{FF2B5EF4-FFF2-40B4-BE49-F238E27FC236}">
                  <a16:creationId xmlns:a16="http://schemas.microsoft.com/office/drawing/2014/main" id="{F031A21A-AF29-AB3B-8B86-5388C85547BC}"/>
                </a:ext>
              </a:extLst>
            </p:cNvPr>
            <p:cNvPicPr>
              <a:picLocks noChangeAspect="1"/>
            </p:cNvPicPr>
            <p:nvPr/>
          </p:nvPicPr>
          <p:blipFill>
            <a:blip r:embed="rId10">
              <a:duotone>
                <a:prstClr val="black"/>
                <a:schemeClr val="accent5">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5410827" y="301771"/>
              <a:ext cx="2891625" cy="21687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123DC5C4-6510-BE05-BB3E-35D0B3BCBF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23258" y="474757"/>
              <a:ext cx="2666762" cy="1842421"/>
            </a:xfrm>
            <a:prstGeom prst="rect">
              <a:avLst/>
            </a:prstGeom>
          </p:spPr>
        </p:pic>
      </p:grpSp>
      <p:pic>
        <p:nvPicPr>
          <p:cNvPr id="15" name="Picture 14">
            <a:extLst>
              <a:ext uri="{FF2B5EF4-FFF2-40B4-BE49-F238E27FC236}">
                <a16:creationId xmlns:a16="http://schemas.microsoft.com/office/drawing/2014/main" id="{DF630948-E999-BDC5-1C03-27C614700276}"/>
              </a:ext>
            </a:extLst>
          </p:cNvPr>
          <p:cNvPicPr>
            <a:picLocks noChangeAspect="1"/>
          </p:cNvPicPr>
          <p:nvPr/>
        </p:nvPicPr>
        <p:blipFill rotWithShape="1">
          <a:blip r:embed="rId12">
            <a:extLst>
              <a:ext uri="{28A0092B-C50C-407E-A947-70E740481C1C}">
                <a14:useLocalDpi xmlns:a14="http://schemas.microsoft.com/office/drawing/2010/main" val="0"/>
              </a:ext>
            </a:extLst>
          </a:blip>
          <a:srcRect l="26"/>
          <a:stretch/>
        </p:blipFill>
        <p:spPr>
          <a:xfrm>
            <a:off x="8073588" y="2649766"/>
            <a:ext cx="3560631" cy="18537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36" name="Group 35">
            <a:extLst>
              <a:ext uri="{FF2B5EF4-FFF2-40B4-BE49-F238E27FC236}">
                <a16:creationId xmlns:a16="http://schemas.microsoft.com/office/drawing/2014/main" id="{F2FA991C-3EAA-11CE-BDE5-5073E72A2143}"/>
              </a:ext>
            </a:extLst>
          </p:cNvPr>
          <p:cNvGrpSpPr/>
          <p:nvPr/>
        </p:nvGrpSpPr>
        <p:grpSpPr>
          <a:xfrm>
            <a:off x="5238676" y="2590882"/>
            <a:ext cx="2584846" cy="1920137"/>
            <a:chOff x="5572490" y="2650875"/>
            <a:chExt cx="2971143" cy="2228358"/>
          </a:xfrm>
        </p:grpSpPr>
        <p:pic>
          <p:nvPicPr>
            <p:cNvPr id="33" name="Picture 32">
              <a:extLst>
                <a:ext uri="{FF2B5EF4-FFF2-40B4-BE49-F238E27FC236}">
                  <a16:creationId xmlns:a16="http://schemas.microsoft.com/office/drawing/2014/main" id="{4F90B8C6-68DA-24CF-B8D9-139EDBDDCDCE}"/>
                </a:ext>
              </a:extLst>
            </p:cNvPr>
            <p:cNvPicPr>
              <a:picLocks noChangeAspect="1"/>
            </p:cNvPicPr>
            <p:nvPr/>
          </p:nvPicPr>
          <p:blipFill>
            <a:blip r:embed="rId10">
              <a:duotone>
                <a:prstClr val="black"/>
                <a:schemeClr val="accent5">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5572490" y="2650875"/>
              <a:ext cx="2971143" cy="22283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1" name="Picture 20">
              <a:extLst>
                <a:ext uri="{FF2B5EF4-FFF2-40B4-BE49-F238E27FC236}">
                  <a16:creationId xmlns:a16="http://schemas.microsoft.com/office/drawing/2014/main" id="{6EF0D6C9-FC5F-04FD-99CD-321EBB899630}"/>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t="-1" b="1023"/>
            <a:stretch/>
          </p:blipFill>
          <p:spPr>
            <a:xfrm>
              <a:off x="5728421" y="2650875"/>
              <a:ext cx="2754403" cy="2091241"/>
            </a:xfrm>
            <a:prstGeom prst="rect">
              <a:avLst/>
            </a:prstGeom>
          </p:spPr>
        </p:pic>
      </p:grpSp>
      <p:grpSp>
        <p:nvGrpSpPr>
          <p:cNvPr id="37" name="Group 36">
            <a:extLst>
              <a:ext uri="{FF2B5EF4-FFF2-40B4-BE49-F238E27FC236}">
                <a16:creationId xmlns:a16="http://schemas.microsoft.com/office/drawing/2014/main" id="{DA8D601F-8117-760F-0117-6E274ADDC96A}"/>
              </a:ext>
            </a:extLst>
          </p:cNvPr>
          <p:cNvGrpSpPr/>
          <p:nvPr/>
        </p:nvGrpSpPr>
        <p:grpSpPr>
          <a:xfrm>
            <a:off x="9366744" y="4780216"/>
            <a:ext cx="2305201" cy="1801986"/>
            <a:chOff x="8968204" y="2650875"/>
            <a:chExt cx="3024168" cy="2228358"/>
          </a:xfrm>
        </p:grpSpPr>
        <p:pic>
          <p:nvPicPr>
            <p:cNvPr id="34" name="Picture 33">
              <a:extLst>
                <a:ext uri="{FF2B5EF4-FFF2-40B4-BE49-F238E27FC236}">
                  <a16:creationId xmlns:a16="http://schemas.microsoft.com/office/drawing/2014/main" id="{70651A12-1653-ED58-F660-3353578B677A}"/>
                </a:ext>
              </a:extLst>
            </p:cNvPr>
            <p:cNvPicPr>
              <a:picLocks noChangeAspect="1"/>
            </p:cNvPicPr>
            <p:nvPr/>
          </p:nvPicPr>
          <p:blipFill>
            <a:blip r:embed="rId10">
              <a:duotone>
                <a:prstClr val="black"/>
                <a:schemeClr val="accent5">
                  <a:lumMod val="20000"/>
                  <a:lumOff val="80000"/>
                  <a:tint val="45000"/>
                  <a:satMod val="400000"/>
                </a:schemeClr>
              </a:duotone>
              <a:extLst>
                <a:ext uri="{28A0092B-C50C-407E-A947-70E740481C1C}">
                  <a14:useLocalDpi xmlns:a14="http://schemas.microsoft.com/office/drawing/2010/main" val="0"/>
                </a:ext>
              </a:extLst>
            </a:blip>
            <a:stretch>
              <a:fillRect/>
            </a:stretch>
          </p:blipFill>
          <p:spPr>
            <a:xfrm>
              <a:off x="8968204" y="2650875"/>
              <a:ext cx="2971143" cy="222835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Picture 27">
              <a:extLst>
                <a:ext uri="{FF2B5EF4-FFF2-40B4-BE49-F238E27FC236}">
                  <a16:creationId xmlns:a16="http://schemas.microsoft.com/office/drawing/2014/main" id="{9C25812C-30E8-C594-7836-FD4099F07B9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114691" y="2791697"/>
              <a:ext cx="2877681" cy="1939557"/>
            </a:xfrm>
            <a:prstGeom prst="rect">
              <a:avLst/>
            </a:prstGeom>
          </p:spPr>
        </p:pic>
      </p:grpSp>
      <p:pic>
        <p:nvPicPr>
          <p:cNvPr id="30" name="Picture 29">
            <a:extLst>
              <a:ext uri="{FF2B5EF4-FFF2-40B4-BE49-F238E27FC236}">
                <a16:creationId xmlns:a16="http://schemas.microsoft.com/office/drawing/2014/main" id="{A1A8461C-5A86-F4D8-C2A1-0F4EA81986D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226442" y="399387"/>
            <a:ext cx="2893079" cy="19201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8" name="Picture 37">
            <a:extLst>
              <a:ext uri="{FF2B5EF4-FFF2-40B4-BE49-F238E27FC236}">
                <a16:creationId xmlns:a16="http://schemas.microsoft.com/office/drawing/2014/main" id="{572F216C-0D30-D0D0-D040-301C52219A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60047" y="281970"/>
            <a:ext cx="2471342" cy="8289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2">
            <a:extLst>
              <a:ext uri="{FF2B5EF4-FFF2-40B4-BE49-F238E27FC236}">
                <a16:creationId xmlns:a16="http://schemas.microsoft.com/office/drawing/2014/main" id="{E8118B9E-4409-6D39-AEFD-41736905AA2A}"/>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sz="1200" dirty="0"/>
          </a:p>
        </p:txBody>
      </p:sp>
      <p:sp>
        <p:nvSpPr>
          <p:cNvPr id="13" name="Freeform 13"/>
          <p:cNvSpPr/>
          <p:nvPr/>
        </p:nvSpPr>
        <p:spPr>
          <a:xfrm rot="-990888" flipV="1">
            <a:off x="-625629" y="-488420"/>
            <a:ext cx="6914940" cy="2501951"/>
          </a:xfrm>
          <a:custGeom>
            <a:avLst/>
            <a:gdLst/>
            <a:ahLst/>
            <a:cxnLst/>
            <a:rect l="l" t="t" r="r" b="b"/>
            <a:pathLst>
              <a:path w="10372410" h="3752926">
                <a:moveTo>
                  <a:pt x="0" y="3752926"/>
                </a:moveTo>
                <a:lnTo>
                  <a:pt x="10372409" y="3752926"/>
                </a:lnTo>
                <a:lnTo>
                  <a:pt x="10372409" y="0"/>
                </a:lnTo>
                <a:lnTo>
                  <a:pt x="0" y="0"/>
                </a:lnTo>
                <a:lnTo>
                  <a:pt x="0" y="3752926"/>
                </a:lnTo>
                <a:close/>
              </a:path>
            </a:pathLst>
          </a:custGeom>
          <a:blipFill>
            <a:blip r:embed="rId3">
              <a:alphaModFix amt="75000"/>
              <a:extLst>
                <a:ext uri="{96DAC541-7B7A-43D3-8B79-37D633B846F1}">
                  <asvg:svgBlip xmlns:asvg="http://schemas.microsoft.com/office/drawing/2016/SVG/main" r:embed="rId4"/>
                </a:ext>
              </a:extLst>
            </a:blip>
            <a:stretch>
              <a:fillRect/>
            </a:stretch>
          </a:blipFill>
        </p:spPr>
        <p:txBody>
          <a:bodyPr/>
          <a:lstStyle/>
          <a:p>
            <a:endParaRPr lang="en-IN" sz="1200" dirty="0"/>
          </a:p>
        </p:txBody>
      </p:sp>
      <p:grpSp>
        <p:nvGrpSpPr>
          <p:cNvPr id="3" name="Group 3"/>
          <p:cNvGrpSpPr/>
          <p:nvPr/>
        </p:nvGrpSpPr>
        <p:grpSpPr>
          <a:xfrm>
            <a:off x="3966813" y="483651"/>
            <a:ext cx="6073113" cy="1302408"/>
            <a:chOff x="7455559" y="-4395222"/>
            <a:chExt cx="8920591" cy="2870889"/>
          </a:xfrm>
        </p:grpSpPr>
        <p:sp>
          <p:nvSpPr>
            <p:cNvPr id="4" name="TextBox 4"/>
            <p:cNvSpPr txBox="1"/>
            <p:nvPr/>
          </p:nvSpPr>
          <p:spPr>
            <a:xfrm>
              <a:off x="7455559" y="-4395222"/>
              <a:ext cx="8920591" cy="2870889"/>
            </a:xfrm>
            <a:prstGeom prst="rect">
              <a:avLst/>
            </a:prstGeom>
          </p:spPr>
          <p:txBody>
            <a:bodyPr lIns="0" tIns="0" rIns="0" bIns="0" rtlCol="0" anchor="t">
              <a:spAutoFit/>
            </a:bodyPr>
            <a:lstStyle/>
            <a:p>
              <a:pPr>
                <a:lnSpc>
                  <a:spcPts val="5200"/>
                </a:lnSpc>
              </a:pPr>
              <a:r>
                <a:rPr lang="en-US" sz="4000" dirty="0">
                  <a:solidFill>
                    <a:srgbClr val="F4E7E7"/>
                  </a:solidFill>
                  <a:latin typeface="Telegraf"/>
                </a:rPr>
                <a:t>Assignment Overview</a:t>
              </a:r>
            </a:p>
          </p:txBody>
        </p:sp>
        <p:sp>
          <p:nvSpPr>
            <p:cNvPr id="6" name="Freeform 6"/>
            <p:cNvSpPr/>
            <p:nvPr/>
          </p:nvSpPr>
          <p:spPr>
            <a:xfrm flipH="1">
              <a:off x="8069786" y="-2651454"/>
              <a:ext cx="5497915" cy="129952"/>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sz="1100" dirty="0"/>
            </a:p>
          </p:txBody>
        </p:sp>
      </p:grpSp>
      <p:graphicFrame>
        <p:nvGraphicFramePr>
          <p:cNvPr id="7" name="Table 7"/>
          <p:cNvGraphicFramePr>
            <a:graphicFrameLocks noGrp="1"/>
          </p:cNvGraphicFramePr>
          <p:nvPr>
            <p:extLst>
              <p:ext uri="{D42A27DB-BD31-4B8C-83A1-F6EECF244321}">
                <p14:modId xmlns:p14="http://schemas.microsoft.com/office/powerpoint/2010/main" val="2119495369"/>
              </p:ext>
            </p:extLst>
          </p:nvPr>
        </p:nvGraphicFramePr>
        <p:xfrm>
          <a:off x="4100232" y="2617650"/>
          <a:ext cx="4951404" cy="2076665"/>
        </p:xfrm>
        <a:graphic>
          <a:graphicData uri="http://schemas.openxmlformats.org/drawingml/2006/table">
            <a:tbl>
              <a:tblPr>
                <a:tableStyleId>{2D5ABB26-0587-4C30-8999-92F81FD0307C}</a:tableStyleId>
              </a:tblPr>
              <a:tblGrid>
                <a:gridCol w="4951404">
                  <a:extLst>
                    <a:ext uri="{9D8B030D-6E8A-4147-A177-3AD203B41FA5}">
                      <a16:colId xmlns:a16="http://schemas.microsoft.com/office/drawing/2014/main" val="20000"/>
                    </a:ext>
                  </a:extLst>
                </a:gridCol>
              </a:tblGrid>
              <a:tr h="788639">
                <a:tc>
                  <a:txBody>
                    <a:bodyPr/>
                    <a:lstStyle/>
                    <a:p>
                      <a:pPr algn="l">
                        <a:lnSpc>
                          <a:spcPts val="3079"/>
                        </a:lnSpc>
                        <a:defRPr/>
                      </a:pPr>
                      <a:r>
                        <a:rPr lang="en-IN" sz="2400" dirty="0">
                          <a:solidFill>
                            <a:srgbClr val="F4E7E7"/>
                          </a:solidFill>
                        </a:rPr>
                        <a:t>Generate Data and Design Database.</a:t>
                      </a:r>
                      <a:endParaRPr lang="en-US" sz="1050" dirty="0"/>
                    </a:p>
                  </a:txBody>
                  <a:tcPr marL="0" marR="0" marT="0" marB="0" anchor="ctr"/>
                </a:tc>
                <a:extLst>
                  <a:ext uri="{0D108BD9-81ED-4DB2-BD59-A6C34878D82A}">
                    <a16:rowId xmlns:a16="http://schemas.microsoft.com/office/drawing/2014/main" val="10000"/>
                  </a:ext>
                </a:extLst>
              </a:tr>
              <a:tr h="629264">
                <a:tc>
                  <a:txBody>
                    <a:bodyPr/>
                    <a:lstStyle/>
                    <a:p>
                      <a:pPr algn="l">
                        <a:lnSpc>
                          <a:spcPts val="3079"/>
                        </a:lnSpc>
                        <a:defRPr/>
                      </a:pPr>
                      <a:r>
                        <a:rPr lang="en-IN" sz="2400" dirty="0">
                          <a:solidFill>
                            <a:srgbClr val="F4E7E7"/>
                          </a:solidFill>
                        </a:rPr>
                        <a:t>Set Up Database in MySQL.</a:t>
                      </a:r>
                      <a:endParaRPr lang="en-US" sz="1050" dirty="0"/>
                    </a:p>
                  </a:txBody>
                  <a:tcPr marL="0" marR="0" marT="0" marB="0" anchor="ctr"/>
                </a:tc>
                <a:extLst>
                  <a:ext uri="{0D108BD9-81ED-4DB2-BD59-A6C34878D82A}">
                    <a16:rowId xmlns:a16="http://schemas.microsoft.com/office/drawing/2014/main" val="10001"/>
                  </a:ext>
                </a:extLst>
              </a:tr>
              <a:tr h="658762">
                <a:tc>
                  <a:txBody>
                    <a:bodyPr/>
                    <a:lstStyle/>
                    <a:p>
                      <a:pPr algn="l">
                        <a:lnSpc>
                          <a:spcPts val="3079"/>
                        </a:lnSpc>
                        <a:defRPr/>
                      </a:pPr>
                      <a:r>
                        <a:rPr lang="en-IN" sz="2400" dirty="0">
                          <a:solidFill>
                            <a:srgbClr val="F4E7E7"/>
                          </a:solidFill>
                        </a:rPr>
                        <a:t>Create Dashboard in Power BI</a:t>
                      </a:r>
                      <a:endParaRPr lang="en-US" sz="1050" dirty="0"/>
                    </a:p>
                  </a:txBody>
                  <a:tcPr marL="0" marR="0" marT="0" marB="0" anchor="ctr"/>
                </a:tc>
                <a:extLst>
                  <a:ext uri="{0D108BD9-81ED-4DB2-BD59-A6C34878D82A}">
                    <a16:rowId xmlns:a16="http://schemas.microsoft.com/office/drawing/2014/main" val="10002"/>
                  </a:ext>
                </a:extLst>
              </a:tr>
            </a:tbl>
          </a:graphicData>
        </a:graphic>
      </p:graphicFrame>
      <p:sp>
        <p:nvSpPr>
          <p:cNvPr id="10" name="AutoShape 10"/>
          <p:cNvSpPr/>
          <p:nvPr/>
        </p:nvSpPr>
        <p:spPr>
          <a:xfrm>
            <a:off x="3288398" y="3017579"/>
            <a:ext cx="282304" cy="0"/>
          </a:xfrm>
          <a:prstGeom prst="line">
            <a:avLst/>
          </a:prstGeom>
          <a:ln w="47625" cap="rnd">
            <a:solidFill>
              <a:srgbClr val="F44747"/>
            </a:solidFill>
            <a:prstDash val="solid"/>
            <a:headEnd type="none" w="sm" len="sm"/>
            <a:tailEnd type="none" w="sm" len="sm"/>
          </a:ln>
        </p:spPr>
        <p:txBody>
          <a:bodyPr/>
          <a:lstStyle/>
          <a:p>
            <a:endParaRPr lang="en-IN" sz="1200"/>
          </a:p>
        </p:txBody>
      </p:sp>
      <p:sp>
        <p:nvSpPr>
          <p:cNvPr id="11" name="AutoShape 11"/>
          <p:cNvSpPr/>
          <p:nvPr/>
        </p:nvSpPr>
        <p:spPr>
          <a:xfrm>
            <a:off x="3288398" y="3720609"/>
            <a:ext cx="282304" cy="0"/>
          </a:xfrm>
          <a:prstGeom prst="line">
            <a:avLst/>
          </a:prstGeom>
          <a:ln w="47625" cap="rnd">
            <a:solidFill>
              <a:srgbClr val="F44747"/>
            </a:solidFill>
            <a:prstDash val="solid"/>
            <a:headEnd type="none" w="sm" len="sm"/>
            <a:tailEnd type="none" w="sm" len="sm"/>
          </a:ln>
        </p:spPr>
        <p:txBody>
          <a:bodyPr/>
          <a:lstStyle/>
          <a:p>
            <a:endParaRPr lang="en-IN" sz="1200" dirty="0"/>
          </a:p>
        </p:txBody>
      </p:sp>
      <p:sp>
        <p:nvSpPr>
          <p:cNvPr id="12" name="AutoShape 12"/>
          <p:cNvSpPr/>
          <p:nvPr/>
        </p:nvSpPr>
        <p:spPr>
          <a:xfrm>
            <a:off x="3288783" y="4382667"/>
            <a:ext cx="282304" cy="0"/>
          </a:xfrm>
          <a:prstGeom prst="line">
            <a:avLst/>
          </a:prstGeom>
          <a:ln w="47625" cap="rnd">
            <a:solidFill>
              <a:srgbClr val="F44747"/>
            </a:solidFill>
            <a:prstDash val="solid"/>
            <a:headEnd type="none" w="sm" len="sm"/>
            <a:tailEnd type="none" w="sm" len="sm"/>
          </a:ln>
        </p:spPr>
        <p:txBody>
          <a:bodyPr/>
          <a:lstStyle/>
          <a:p>
            <a:endParaRPr lang="en-IN" sz="1200"/>
          </a:p>
        </p:txBody>
      </p:sp>
      <p:sp>
        <p:nvSpPr>
          <p:cNvPr id="15" name="Freeform 15"/>
          <p:cNvSpPr/>
          <p:nvPr/>
        </p:nvSpPr>
        <p:spPr>
          <a:xfrm rot="9955175" flipV="1">
            <a:off x="8377361" y="5123499"/>
            <a:ext cx="5857439" cy="2119328"/>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7">
              <a:alphaModFix amt="61000"/>
              <a:extLst>
                <a:ext uri="{96DAC541-7B7A-43D3-8B79-37D633B846F1}">
                  <asvg:svgBlip xmlns:asvg="http://schemas.microsoft.com/office/drawing/2016/SVG/main" r:embed="rId8"/>
                </a:ext>
              </a:extLst>
            </a:blip>
            <a:stretch>
              <a:fillRect/>
            </a:stretch>
          </a:blipFill>
        </p:spPr>
        <p:txBody>
          <a:bodyPr/>
          <a:lstStyle/>
          <a:p>
            <a:endParaRPr lang="en-IN" sz="1200"/>
          </a:p>
        </p:txBody>
      </p:sp>
      <p:pic>
        <p:nvPicPr>
          <p:cNvPr id="16" name="Picture 15">
            <a:extLst>
              <a:ext uri="{FF2B5EF4-FFF2-40B4-BE49-F238E27FC236}">
                <a16:creationId xmlns:a16="http://schemas.microsoft.com/office/drawing/2014/main" id="{C66DDAA4-85C2-0D40-33FF-DAAA5F6981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047" y="281970"/>
            <a:ext cx="2471342" cy="8289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2">
            <a:extLst>
              <a:ext uri="{FF2B5EF4-FFF2-40B4-BE49-F238E27FC236}">
                <a16:creationId xmlns:a16="http://schemas.microsoft.com/office/drawing/2014/main" id="{E8118B9E-4409-6D39-AEFD-41736905AA2A}"/>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sz="1200" dirty="0"/>
          </a:p>
        </p:txBody>
      </p:sp>
      <p:sp>
        <p:nvSpPr>
          <p:cNvPr id="15" name="Freeform 15"/>
          <p:cNvSpPr/>
          <p:nvPr/>
        </p:nvSpPr>
        <p:spPr>
          <a:xfrm rot="9955175" flipV="1">
            <a:off x="8377361" y="5123499"/>
            <a:ext cx="5857439" cy="2119328"/>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3">
              <a:alphaModFix amt="61000"/>
              <a:extLst>
                <a:ext uri="{96DAC541-7B7A-43D3-8B79-37D633B846F1}">
                  <asvg:svgBlip xmlns:asvg="http://schemas.microsoft.com/office/drawing/2016/SVG/main" r:embed="rId4"/>
                </a:ext>
              </a:extLst>
            </a:blip>
            <a:stretch>
              <a:fillRect/>
            </a:stretch>
          </a:blipFill>
        </p:spPr>
        <p:txBody>
          <a:bodyPr/>
          <a:lstStyle/>
          <a:p>
            <a:endParaRPr lang="en-IN" sz="1200" dirty="0"/>
          </a:p>
        </p:txBody>
      </p:sp>
      <p:sp>
        <p:nvSpPr>
          <p:cNvPr id="13" name="Freeform 13"/>
          <p:cNvSpPr/>
          <p:nvPr/>
        </p:nvSpPr>
        <p:spPr>
          <a:xfrm rot="-990888" flipV="1">
            <a:off x="-625629" y="-488420"/>
            <a:ext cx="6914940" cy="2501951"/>
          </a:xfrm>
          <a:custGeom>
            <a:avLst/>
            <a:gdLst/>
            <a:ahLst/>
            <a:cxnLst/>
            <a:rect l="l" t="t" r="r" b="b"/>
            <a:pathLst>
              <a:path w="10372410" h="3752926">
                <a:moveTo>
                  <a:pt x="0" y="3752926"/>
                </a:moveTo>
                <a:lnTo>
                  <a:pt x="10372409" y="3752926"/>
                </a:lnTo>
                <a:lnTo>
                  <a:pt x="10372409" y="0"/>
                </a:lnTo>
                <a:lnTo>
                  <a:pt x="0" y="0"/>
                </a:lnTo>
                <a:lnTo>
                  <a:pt x="0" y="3752926"/>
                </a:lnTo>
                <a:close/>
              </a:path>
            </a:pathLst>
          </a:custGeom>
          <a:blipFill>
            <a:blip r:embed="rId5">
              <a:alphaModFix amt="75000"/>
              <a:extLst>
                <a:ext uri="{96DAC541-7B7A-43D3-8B79-37D633B846F1}">
                  <asvg:svgBlip xmlns:asvg="http://schemas.microsoft.com/office/drawing/2016/SVG/main" r:embed="rId6"/>
                </a:ext>
              </a:extLst>
            </a:blip>
            <a:stretch>
              <a:fillRect/>
            </a:stretch>
          </a:blipFill>
        </p:spPr>
        <p:txBody>
          <a:bodyPr/>
          <a:lstStyle/>
          <a:p>
            <a:endParaRPr lang="en-IN" sz="1200" dirty="0"/>
          </a:p>
        </p:txBody>
      </p:sp>
      <p:grpSp>
        <p:nvGrpSpPr>
          <p:cNvPr id="3" name="Group 3"/>
          <p:cNvGrpSpPr/>
          <p:nvPr/>
        </p:nvGrpSpPr>
        <p:grpSpPr>
          <a:xfrm>
            <a:off x="3591436" y="341893"/>
            <a:ext cx="6263763" cy="768982"/>
            <a:chOff x="7959500" y="-4707699"/>
            <a:chExt cx="13423451" cy="1695063"/>
          </a:xfrm>
        </p:grpSpPr>
        <p:sp>
          <p:nvSpPr>
            <p:cNvPr id="4" name="TextBox 4"/>
            <p:cNvSpPr txBox="1"/>
            <p:nvPr/>
          </p:nvSpPr>
          <p:spPr>
            <a:xfrm>
              <a:off x="7959500" y="-4707699"/>
              <a:ext cx="13423451" cy="1400959"/>
            </a:xfrm>
            <a:prstGeom prst="rect">
              <a:avLst/>
            </a:prstGeom>
          </p:spPr>
          <p:txBody>
            <a:bodyPr wrap="square" lIns="0" tIns="0" rIns="0" bIns="0" rtlCol="0" anchor="t">
              <a:spAutoFit/>
            </a:bodyPr>
            <a:lstStyle/>
            <a:p>
              <a:pPr>
                <a:lnSpc>
                  <a:spcPts val="5200"/>
                </a:lnSpc>
              </a:pPr>
              <a:r>
                <a:rPr lang="en-US" sz="4000" dirty="0">
                  <a:solidFill>
                    <a:srgbClr val="F4E7E7"/>
                  </a:solidFill>
                  <a:latin typeface="Telegraf"/>
                </a:rPr>
                <a:t>Generate Data in Python</a:t>
              </a:r>
            </a:p>
          </p:txBody>
        </p:sp>
        <p:sp>
          <p:nvSpPr>
            <p:cNvPr id="6" name="Freeform 6"/>
            <p:cNvSpPr/>
            <p:nvPr/>
          </p:nvSpPr>
          <p:spPr>
            <a:xfrm flipH="1">
              <a:off x="11070474" y="-3142588"/>
              <a:ext cx="5497915" cy="129952"/>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sz="1100" dirty="0"/>
            </a:p>
          </p:txBody>
        </p:sp>
      </p:grpSp>
      <p:graphicFrame>
        <p:nvGraphicFramePr>
          <p:cNvPr id="8" name="Table 7">
            <a:extLst>
              <a:ext uri="{FF2B5EF4-FFF2-40B4-BE49-F238E27FC236}">
                <a16:creationId xmlns:a16="http://schemas.microsoft.com/office/drawing/2014/main" id="{92ACDDD0-D69E-60F7-4A6D-96FECC2F73D6}"/>
              </a:ext>
            </a:extLst>
          </p:cNvPr>
          <p:cNvGraphicFramePr>
            <a:graphicFrameLocks noGrp="1"/>
          </p:cNvGraphicFramePr>
          <p:nvPr>
            <p:extLst>
              <p:ext uri="{D42A27DB-BD31-4B8C-83A1-F6EECF244321}">
                <p14:modId xmlns:p14="http://schemas.microsoft.com/office/powerpoint/2010/main" val="498994738"/>
              </p:ext>
            </p:extLst>
          </p:nvPr>
        </p:nvGraphicFramePr>
        <p:xfrm>
          <a:off x="461818" y="1328284"/>
          <a:ext cx="11554691" cy="4889133"/>
        </p:xfrm>
        <a:graphic>
          <a:graphicData uri="http://schemas.openxmlformats.org/drawingml/2006/table">
            <a:tbl>
              <a:tblPr/>
              <a:tblGrid>
                <a:gridCol w="11554691">
                  <a:extLst>
                    <a:ext uri="{9D8B030D-6E8A-4147-A177-3AD203B41FA5}">
                      <a16:colId xmlns:a16="http://schemas.microsoft.com/office/drawing/2014/main" val="20000"/>
                    </a:ext>
                  </a:extLst>
                </a:gridCol>
              </a:tblGrid>
              <a:tr h="546698">
                <a:tc>
                  <a:txBody>
                    <a:bodyPr/>
                    <a:lstStyle/>
                    <a:p>
                      <a:pPr algn="l">
                        <a:lnSpc>
                          <a:spcPts val="3079"/>
                        </a:lnSpc>
                        <a:defRPr/>
                      </a:pPr>
                      <a:r>
                        <a:rPr lang="en-IN" sz="1500" b="1" dirty="0">
                          <a:solidFill>
                            <a:schemeClr val="bg1"/>
                          </a:solidFill>
                          <a:latin typeface="Arial Black" panose="020B0A04020102020204" pitchFamily="34" charset="0"/>
                        </a:rPr>
                        <a:t>1.  </a:t>
                      </a:r>
                      <a:r>
                        <a:rPr lang="en-IN" sz="1500" b="0" dirty="0">
                          <a:solidFill>
                            <a:schemeClr val="bg1"/>
                          </a:solidFill>
                          <a:latin typeface="Telegraf"/>
                        </a:rPr>
                        <a:t>Customers:</a:t>
                      </a:r>
                      <a:r>
                        <a:rPr lang="en-IN" sz="1500" b="1" dirty="0">
                          <a:solidFill>
                            <a:schemeClr val="bg1"/>
                          </a:solidFill>
                          <a:latin typeface="Telegraf"/>
                        </a:rPr>
                        <a:t> </a:t>
                      </a:r>
                      <a:r>
                        <a:rPr lang="en-IN" sz="1500" dirty="0">
                          <a:solidFill>
                            <a:schemeClr val="bg1"/>
                          </a:solidFill>
                          <a:latin typeface="Telegraf"/>
                        </a:rPr>
                        <a:t>Generated fake customer data including names, addresses, phone numbers, and email addresses.</a:t>
                      </a:r>
                      <a:endParaRPr lang="en-US" sz="700" dirty="0">
                        <a:solidFill>
                          <a:schemeClr val="bg1"/>
                        </a:solidFill>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18836">
                <a:tc>
                  <a:txBody>
                    <a:bodyPr/>
                    <a:lstStyle/>
                    <a:p>
                      <a:pPr algn="l">
                        <a:lnSpc>
                          <a:spcPts val="3079"/>
                        </a:lnSpc>
                        <a:defRPr/>
                      </a:pPr>
                      <a:r>
                        <a:rPr lang="en-IN" sz="1500" b="1" kern="1200" dirty="0">
                          <a:solidFill>
                            <a:schemeClr val="bg1"/>
                          </a:solidFill>
                          <a:latin typeface="Arial Black" panose="020B0A04020102020204" pitchFamily="34" charset="0"/>
                          <a:ea typeface="+mn-ea"/>
                          <a:cs typeface="+mn-cs"/>
                        </a:rPr>
                        <a:t>2.  </a:t>
                      </a:r>
                      <a:r>
                        <a:rPr lang="en-IN" sz="1500" dirty="0">
                          <a:solidFill>
                            <a:schemeClr val="bg1"/>
                          </a:solidFill>
                          <a:latin typeface="Telegraf"/>
                        </a:rPr>
                        <a:t>Products: Created fake product data with information such as product type, subtype, name, description, price, and stock quantity.</a:t>
                      </a:r>
                      <a:endParaRPr lang="en-US" sz="700" dirty="0">
                        <a:solidFill>
                          <a:schemeClr val="bg1"/>
                        </a:solidFill>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73063">
                <a:tc>
                  <a:txBody>
                    <a:bodyPr/>
                    <a:lstStyle/>
                    <a:p>
                      <a:pPr algn="l">
                        <a:lnSpc>
                          <a:spcPts val="3079"/>
                        </a:lnSpc>
                        <a:defRPr/>
                      </a:pPr>
                      <a:r>
                        <a:rPr lang="en-IN" sz="1500" b="1" kern="1200" dirty="0">
                          <a:solidFill>
                            <a:schemeClr val="bg1"/>
                          </a:solidFill>
                          <a:latin typeface="Arial Black" panose="020B0A04020102020204" pitchFamily="34" charset="0"/>
                          <a:ea typeface="+mn-ea"/>
                          <a:cs typeface="+mn-cs"/>
                        </a:rPr>
                        <a:t>3.  </a:t>
                      </a:r>
                      <a:r>
                        <a:rPr lang="en-IN" sz="1500" dirty="0">
                          <a:solidFill>
                            <a:schemeClr val="bg1"/>
                          </a:solidFill>
                          <a:latin typeface="Telegraf"/>
                        </a:rPr>
                        <a:t>Sales: Generated fake sales data including sale type, product name, quantity, price, discount price, and total amount.</a:t>
                      </a:r>
                      <a:endParaRPr lang="en-US" sz="700" dirty="0">
                        <a:solidFill>
                          <a:schemeClr val="bg1"/>
                        </a:solidFill>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70271">
                <a:tc>
                  <a:txBody>
                    <a:bodyPr/>
                    <a:lstStyle/>
                    <a:p>
                      <a:pPr algn="l">
                        <a:lnSpc>
                          <a:spcPts val="3079"/>
                        </a:lnSpc>
                        <a:defRPr/>
                      </a:pPr>
                      <a:r>
                        <a:rPr lang="en-IN" sz="1500" b="1" kern="1200" dirty="0">
                          <a:solidFill>
                            <a:schemeClr val="bg1"/>
                          </a:solidFill>
                          <a:latin typeface="Arial Black" panose="020B0A04020102020204" pitchFamily="34" charset="0"/>
                          <a:ea typeface="+mn-ea"/>
                          <a:cs typeface="+mn-cs"/>
                        </a:rPr>
                        <a:t>4.  </a:t>
                      </a:r>
                      <a:r>
                        <a:rPr lang="en-IN" sz="1500" dirty="0">
                          <a:solidFill>
                            <a:schemeClr val="bg1"/>
                          </a:solidFill>
                          <a:latin typeface="Telegraf"/>
                        </a:rPr>
                        <a:t>Orders: Simulated orders data with customer IDs, product IDs, quantities, and order dates.</a:t>
                      </a:r>
                      <a:endParaRPr lang="en-US" sz="700" dirty="0">
                        <a:solidFill>
                          <a:schemeClr val="bg1"/>
                        </a:solidFill>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47653">
                <a:tc>
                  <a:txBody>
                    <a:bodyPr/>
                    <a:lstStyle/>
                    <a:p>
                      <a:pPr algn="l">
                        <a:lnSpc>
                          <a:spcPct val="250000"/>
                        </a:lnSpc>
                        <a:defRPr/>
                      </a:pPr>
                      <a:r>
                        <a:rPr lang="en-IN" sz="1500" b="1" kern="1200" dirty="0">
                          <a:solidFill>
                            <a:schemeClr val="bg1"/>
                          </a:solidFill>
                          <a:latin typeface="Arial Black" panose="020B0A04020102020204" pitchFamily="34" charset="0"/>
                          <a:ea typeface="+mn-ea"/>
                          <a:cs typeface="+mn-cs"/>
                        </a:rPr>
                        <a:t>5.  </a:t>
                      </a:r>
                      <a:r>
                        <a:rPr lang="en-IN" sz="1500" dirty="0">
                          <a:solidFill>
                            <a:schemeClr val="bg1"/>
                          </a:solidFill>
                          <a:latin typeface="Telegraf"/>
                        </a:rPr>
                        <a:t>Payments: Created fake payment data including customer IDs, product names, amounts, payment dates, and modes of transactions (UPI, </a:t>
                      </a:r>
                    </a:p>
                    <a:p>
                      <a:pPr marL="0" marR="0" lvl="0" indent="0" algn="l" defTabSz="914400" rtl="0" eaLnBrk="1" fontAlgn="auto" latinLnBrk="0" hangingPunct="1">
                        <a:lnSpc>
                          <a:spcPts val="3079"/>
                        </a:lnSpc>
                        <a:spcBef>
                          <a:spcPts val="0"/>
                        </a:spcBef>
                        <a:spcAft>
                          <a:spcPts val="0"/>
                        </a:spcAft>
                        <a:buClrTx/>
                        <a:buSzTx/>
                        <a:buFontTx/>
                        <a:buNone/>
                        <a:tabLst/>
                        <a:defRPr/>
                      </a:pPr>
                      <a:r>
                        <a:rPr lang="en-IN" sz="1500" dirty="0">
                          <a:solidFill>
                            <a:schemeClr val="bg1"/>
                          </a:solidFill>
                          <a:latin typeface="Telegraf"/>
                        </a:rPr>
                        <a:t>        Credit Card, Debit Card, Cash, Bank Transfer).</a:t>
                      </a:r>
                      <a:endParaRPr lang="en-US" sz="700" dirty="0">
                        <a:solidFill>
                          <a:schemeClr val="bg1"/>
                        </a:solidFill>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90581">
                <a:tc>
                  <a:txBody>
                    <a:bodyPr/>
                    <a:lstStyle/>
                    <a:p>
                      <a:pPr algn="l">
                        <a:lnSpc>
                          <a:spcPts val="3079"/>
                        </a:lnSpc>
                        <a:defRPr/>
                      </a:pPr>
                      <a:r>
                        <a:rPr lang="en-IN" sz="1500" b="1" kern="1200" dirty="0">
                          <a:solidFill>
                            <a:schemeClr val="bg1"/>
                          </a:solidFill>
                          <a:latin typeface="Arial Black" panose="020B0A04020102020204" pitchFamily="34" charset="0"/>
                          <a:ea typeface="+mn-ea"/>
                          <a:cs typeface="+mn-cs"/>
                        </a:rPr>
                        <a:t>6.  </a:t>
                      </a:r>
                      <a:r>
                        <a:rPr lang="en-IN" sz="1500" dirty="0">
                          <a:solidFill>
                            <a:schemeClr val="bg1"/>
                          </a:solidFill>
                          <a:latin typeface="Telegraf"/>
                        </a:rPr>
                        <a:t>Profit Margins: Calculated fake profit margins based on sales quantities, total prices, and profits for different product types.</a:t>
                      </a:r>
                      <a:endParaRPr lang="en-US" sz="700" dirty="0">
                        <a:solidFill>
                          <a:schemeClr val="bg1"/>
                        </a:solidFill>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366713"/>
                  </a:ext>
                </a:extLst>
              </a:tr>
              <a:tr h="547653">
                <a:tc>
                  <a:txBody>
                    <a:bodyPr/>
                    <a:lstStyle/>
                    <a:p>
                      <a:pPr algn="l">
                        <a:lnSpc>
                          <a:spcPts val="3079"/>
                        </a:lnSpc>
                        <a:defRPr/>
                      </a:pPr>
                      <a:r>
                        <a:rPr lang="en-IN" sz="1500" b="1" kern="1200" dirty="0">
                          <a:solidFill>
                            <a:schemeClr val="bg1"/>
                          </a:solidFill>
                          <a:latin typeface="Arial Black" panose="020B0A04020102020204" pitchFamily="34" charset="0"/>
                          <a:ea typeface="+mn-ea"/>
                          <a:cs typeface="+mn-cs"/>
                        </a:rPr>
                        <a:t>7.  </a:t>
                      </a:r>
                      <a:r>
                        <a:rPr lang="en-IN" sz="1500" dirty="0">
                          <a:solidFill>
                            <a:schemeClr val="bg1"/>
                          </a:solidFill>
                          <a:latin typeface="Telegraf"/>
                        </a:rPr>
                        <a:t>Annual Sales: Generated annual sales data for multiple years, categorized by sales channels (Online, In-Store, Phone Order, Wholesale).</a:t>
                      </a:r>
                    </a:p>
                    <a:p>
                      <a:pPr algn="l">
                        <a:lnSpc>
                          <a:spcPct val="250000"/>
                        </a:lnSpc>
                        <a:defRPr/>
                      </a:pPr>
                      <a:r>
                        <a:rPr lang="en-IN" sz="1500" b="1" kern="1200" dirty="0">
                          <a:solidFill>
                            <a:schemeClr val="bg1"/>
                          </a:solidFill>
                          <a:latin typeface="Arial Black" panose="020B0A04020102020204" pitchFamily="34" charset="0"/>
                          <a:ea typeface="+mn-ea"/>
                          <a:cs typeface="+mn-cs"/>
                        </a:rPr>
                        <a:t>8.  </a:t>
                      </a:r>
                      <a:r>
                        <a:rPr lang="en-IN" sz="1500" dirty="0">
                          <a:solidFill>
                            <a:schemeClr val="bg1"/>
                          </a:solidFill>
                          <a:latin typeface="Telegraf"/>
                        </a:rPr>
                        <a:t>Customer Feedback: Created simulated customer feedback data with feedback comments, scores, and keywords reflecting customer sentiments.</a:t>
                      </a:r>
                      <a:endParaRPr lang="en-US" sz="1500" dirty="0">
                        <a:solidFill>
                          <a:schemeClr val="bg1"/>
                        </a:solidFill>
                        <a:latin typeface="Telegraf"/>
                      </a:endParaRPr>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0748813"/>
                  </a:ext>
                </a:extLst>
              </a:tr>
            </a:tbl>
          </a:graphicData>
        </a:graphic>
      </p:graphicFrame>
      <p:sp>
        <p:nvSpPr>
          <p:cNvPr id="10" name="AutoShape 10"/>
          <p:cNvSpPr/>
          <p:nvPr/>
        </p:nvSpPr>
        <p:spPr>
          <a:xfrm>
            <a:off x="461817" y="1863032"/>
            <a:ext cx="591127" cy="0"/>
          </a:xfrm>
          <a:prstGeom prst="line">
            <a:avLst/>
          </a:prstGeom>
          <a:ln w="47625" cap="rnd">
            <a:solidFill>
              <a:srgbClr val="F44747"/>
            </a:solidFill>
            <a:prstDash val="solid"/>
            <a:headEnd type="none" w="sm" len="sm"/>
            <a:tailEnd type="none" w="sm" len="sm"/>
          </a:ln>
        </p:spPr>
        <p:txBody>
          <a:bodyPr/>
          <a:lstStyle/>
          <a:p>
            <a:endParaRPr lang="en-IN" sz="1200" dirty="0"/>
          </a:p>
        </p:txBody>
      </p:sp>
      <p:pic>
        <p:nvPicPr>
          <p:cNvPr id="16" name="Picture 15">
            <a:extLst>
              <a:ext uri="{FF2B5EF4-FFF2-40B4-BE49-F238E27FC236}">
                <a16:creationId xmlns:a16="http://schemas.microsoft.com/office/drawing/2014/main" id="{C66DDAA4-85C2-0D40-33FF-DAAA5F6981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047" y="281970"/>
            <a:ext cx="2471342" cy="8289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3" name="AutoShape 10">
            <a:extLst>
              <a:ext uri="{FF2B5EF4-FFF2-40B4-BE49-F238E27FC236}">
                <a16:creationId xmlns:a16="http://schemas.microsoft.com/office/drawing/2014/main" id="{90EF7C77-BD4A-8E9C-E7EB-AC57A4B0403B}"/>
              </a:ext>
            </a:extLst>
          </p:cNvPr>
          <p:cNvSpPr/>
          <p:nvPr/>
        </p:nvSpPr>
        <p:spPr>
          <a:xfrm>
            <a:off x="461817" y="2458777"/>
            <a:ext cx="591127" cy="0"/>
          </a:xfrm>
          <a:prstGeom prst="line">
            <a:avLst/>
          </a:prstGeom>
          <a:ln w="47625" cap="rnd">
            <a:solidFill>
              <a:srgbClr val="F44747"/>
            </a:solidFill>
            <a:prstDash val="solid"/>
            <a:headEnd type="none" w="sm" len="sm"/>
            <a:tailEnd type="none" w="sm" len="sm"/>
          </a:ln>
        </p:spPr>
        <p:txBody>
          <a:bodyPr/>
          <a:lstStyle/>
          <a:p>
            <a:endParaRPr lang="en-IN" sz="1200" dirty="0"/>
          </a:p>
        </p:txBody>
      </p:sp>
      <p:sp>
        <p:nvSpPr>
          <p:cNvPr id="24" name="AutoShape 10">
            <a:extLst>
              <a:ext uri="{FF2B5EF4-FFF2-40B4-BE49-F238E27FC236}">
                <a16:creationId xmlns:a16="http://schemas.microsoft.com/office/drawing/2014/main" id="{47C80211-D38E-89E3-B776-17B8F748D271}"/>
              </a:ext>
            </a:extLst>
          </p:cNvPr>
          <p:cNvSpPr/>
          <p:nvPr/>
        </p:nvSpPr>
        <p:spPr>
          <a:xfrm>
            <a:off x="461817" y="3096086"/>
            <a:ext cx="591127" cy="0"/>
          </a:xfrm>
          <a:prstGeom prst="line">
            <a:avLst/>
          </a:prstGeom>
          <a:ln w="47625" cap="rnd">
            <a:solidFill>
              <a:srgbClr val="F44747"/>
            </a:solidFill>
            <a:prstDash val="solid"/>
            <a:headEnd type="none" w="sm" len="sm"/>
            <a:tailEnd type="none" w="sm" len="sm"/>
          </a:ln>
        </p:spPr>
        <p:txBody>
          <a:bodyPr/>
          <a:lstStyle/>
          <a:p>
            <a:endParaRPr lang="en-IN" sz="1200" dirty="0"/>
          </a:p>
        </p:txBody>
      </p:sp>
      <p:sp>
        <p:nvSpPr>
          <p:cNvPr id="25" name="AutoShape 10">
            <a:extLst>
              <a:ext uri="{FF2B5EF4-FFF2-40B4-BE49-F238E27FC236}">
                <a16:creationId xmlns:a16="http://schemas.microsoft.com/office/drawing/2014/main" id="{1214C20B-FF46-ACDD-A59C-5CA296890557}"/>
              </a:ext>
            </a:extLst>
          </p:cNvPr>
          <p:cNvSpPr/>
          <p:nvPr/>
        </p:nvSpPr>
        <p:spPr>
          <a:xfrm>
            <a:off x="461817" y="4278341"/>
            <a:ext cx="591127" cy="0"/>
          </a:xfrm>
          <a:prstGeom prst="line">
            <a:avLst/>
          </a:prstGeom>
          <a:ln w="47625" cap="rnd">
            <a:solidFill>
              <a:srgbClr val="F44747"/>
            </a:solidFill>
            <a:prstDash val="solid"/>
            <a:headEnd type="none" w="sm" len="sm"/>
            <a:tailEnd type="none" w="sm" len="sm"/>
          </a:ln>
        </p:spPr>
        <p:txBody>
          <a:bodyPr/>
          <a:lstStyle/>
          <a:p>
            <a:endParaRPr lang="en-IN" sz="1200" dirty="0"/>
          </a:p>
        </p:txBody>
      </p:sp>
      <p:sp>
        <p:nvSpPr>
          <p:cNvPr id="26" name="AutoShape 10">
            <a:extLst>
              <a:ext uri="{FF2B5EF4-FFF2-40B4-BE49-F238E27FC236}">
                <a16:creationId xmlns:a16="http://schemas.microsoft.com/office/drawing/2014/main" id="{BD90E968-190F-64C6-9240-2EB7E2F99018}"/>
              </a:ext>
            </a:extLst>
          </p:cNvPr>
          <p:cNvSpPr/>
          <p:nvPr/>
        </p:nvSpPr>
        <p:spPr>
          <a:xfrm>
            <a:off x="461817" y="3682595"/>
            <a:ext cx="591127" cy="0"/>
          </a:xfrm>
          <a:prstGeom prst="line">
            <a:avLst/>
          </a:prstGeom>
          <a:ln w="47625" cap="rnd">
            <a:solidFill>
              <a:srgbClr val="F44747"/>
            </a:solidFill>
            <a:prstDash val="solid"/>
            <a:headEnd type="none" w="sm" len="sm"/>
            <a:tailEnd type="none" w="sm" len="sm"/>
          </a:ln>
        </p:spPr>
        <p:txBody>
          <a:bodyPr/>
          <a:lstStyle/>
          <a:p>
            <a:endParaRPr lang="en-IN" sz="1200" dirty="0"/>
          </a:p>
        </p:txBody>
      </p:sp>
      <p:sp>
        <p:nvSpPr>
          <p:cNvPr id="27" name="AutoShape 10">
            <a:extLst>
              <a:ext uri="{FF2B5EF4-FFF2-40B4-BE49-F238E27FC236}">
                <a16:creationId xmlns:a16="http://schemas.microsoft.com/office/drawing/2014/main" id="{49F1FEC1-BDEA-DCB2-74D8-997124F2C9A4}"/>
              </a:ext>
            </a:extLst>
          </p:cNvPr>
          <p:cNvSpPr/>
          <p:nvPr/>
        </p:nvSpPr>
        <p:spPr>
          <a:xfrm>
            <a:off x="461817" y="5243541"/>
            <a:ext cx="591127" cy="0"/>
          </a:xfrm>
          <a:prstGeom prst="line">
            <a:avLst/>
          </a:prstGeom>
          <a:ln w="47625" cap="rnd">
            <a:solidFill>
              <a:srgbClr val="F44747"/>
            </a:solidFill>
            <a:prstDash val="solid"/>
            <a:headEnd type="none" w="sm" len="sm"/>
            <a:tailEnd type="none" w="sm" len="sm"/>
          </a:ln>
        </p:spPr>
        <p:txBody>
          <a:bodyPr/>
          <a:lstStyle/>
          <a:p>
            <a:endParaRPr lang="en-IN" sz="1200" dirty="0"/>
          </a:p>
        </p:txBody>
      </p:sp>
      <p:sp>
        <p:nvSpPr>
          <p:cNvPr id="28" name="AutoShape 10">
            <a:extLst>
              <a:ext uri="{FF2B5EF4-FFF2-40B4-BE49-F238E27FC236}">
                <a16:creationId xmlns:a16="http://schemas.microsoft.com/office/drawing/2014/main" id="{37BF2856-9ED2-6A57-4E8F-E2BB9D7679DC}"/>
              </a:ext>
            </a:extLst>
          </p:cNvPr>
          <p:cNvSpPr/>
          <p:nvPr/>
        </p:nvSpPr>
        <p:spPr>
          <a:xfrm>
            <a:off x="461817" y="5783869"/>
            <a:ext cx="591127" cy="0"/>
          </a:xfrm>
          <a:prstGeom prst="line">
            <a:avLst/>
          </a:prstGeom>
          <a:ln w="47625" cap="rnd">
            <a:solidFill>
              <a:srgbClr val="F44747"/>
            </a:solidFill>
            <a:prstDash val="solid"/>
            <a:headEnd type="none" w="sm" len="sm"/>
            <a:tailEnd type="none" w="sm" len="sm"/>
          </a:ln>
        </p:spPr>
        <p:txBody>
          <a:bodyPr/>
          <a:lstStyle/>
          <a:p>
            <a:endParaRPr lang="en-IN" sz="1200" dirty="0"/>
          </a:p>
        </p:txBody>
      </p:sp>
      <p:sp>
        <p:nvSpPr>
          <p:cNvPr id="29" name="AutoShape 10">
            <a:extLst>
              <a:ext uri="{FF2B5EF4-FFF2-40B4-BE49-F238E27FC236}">
                <a16:creationId xmlns:a16="http://schemas.microsoft.com/office/drawing/2014/main" id="{ADD6E65E-6745-2488-C830-7C4EC72BA8A6}"/>
              </a:ext>
            </a:extLst>
          </p:cNvPr>
          <p:cNvSpPr/>
          <p:nvPr/>
        </p:nvSpPr>
        <p:spPr>
          <a:xfrm>
            <a:off x="461817" y="6351905"/>
            <a:ext cx="591127" cy="0"/>
          </a:xfrm>
          <a:prstGeom prst="line">
            <a:avLst/>
          </a:prstGeom>
          <a:ln w="47625" cap="rnd">
            <a:solidFill>
              <a:srgbClr val="F44747"/>
            </a:solidFill>
            <a:prstDash val="solid"/>
            <a:headEnd type="none" w="sm" len="sm"/>
            <a:tailEnd type="none" w="sm" len="sm"/>
          </a:ln>
        </p:spPr>
        <p:txBody>
          <a:bodyPr/>
          <a:lstStyle/>
          <a:p>
            <a:endParaRPr lang="en-IN" sz="1200" dirty="0"/>
          </a:p>
        </p:txBody>
      </p:sp>
      <p:pic>
        <p:nvPicPr>
          <p:cNvPr id="31" name="Picture 30">
            <a:extLst>
              <a:ext uri="{FF2B5EF4-FFF2-40B4-BE49-F238E27FC236}">
                <a16:creationId xmlns:a16="http://schemas.microsoft.com/office/drawing/2014/main" id="{7C7531D9-7ACD-0746-E45A-AA276CC6C8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08608" y="207822"/>
            <a:ext cx="1011758" cy="1011758"/>
          </a:xfrm>
          <a:prstGeom prst="rect">
            <a:avLst/>
          </a:prstGeom>
        </p:spPr>
      </p:pic>
    </p:spTree>
    <p:extLst>
      <p:ext uri="{BB962C8B-B14F-4D97-AF65-F5344CB8AC3E}">
        <p14:creationId xmlns:p14="http://schemas.microsoft.com/office/powerpoint/2010/main" val="2114004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2">
            <a:extLst>
              <a:ext uri="{FF2B5EF4-FFF2-40B4-BE49-F238E27FC236}">
                <a16:creationId xmlns:a16="http://schemas.microsoft.com/office/drawing/2014/main" id="{F7793DA2-2C0A-B1BE-4BBF-FA277BC05ECA}"/>
              </a:ext>
            </a:extLst>
          </p:cNvPr>
          <p:cNvSpPr/>
          <p:nvPr/>
        </p:nvSpPr>
        <p:spPr>
          <a:xfrm>
            <a:off x="0" y="-7656"/>
            <a:ext cx="12192000" cy="6866634"/>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dirty="0"/>
          </a:p>
        </p:txBody>
      </p:sp>
      <p:sp>
        <p:nvSpPr>
          <p:cNvPr id="4" name="Freeform 15">
            <a:extLst>
              <a:ext uri="{FF2B5EF4-FFF2-40B4-BE49-F238E27FC236}">
                <a16:creationId xmlns:a16="http://schemas.microsoft.com/office/drawing/2014/main" id="{0D0AEAA6-3CD9-6E88-E5BA-A67A529F2EAA}"/>
              </a:ext>
            </a:extLst>
          </p:cNvPr>
          <p:cNvSpPr/>
          <p:nvPr/>
        </p:nvSpPr>
        <p:spPr>
          <a:xfrm rot="9955175" flipV="1">
            <a:off x="8377361" y="5123499"/>
            <a:ext cx="5857439" cy="2119328"/>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3">
              <a:alphaModFix amt="61000"/>
              <a:extLst>
                <a:ext uri="{96DAC541-7B7A-43D3-8B79-37D633B846F1}">
                  <asvg:svgBlip xmlns:asvg="http://schemas.microsoft.com/office/drawing/2016/SVG/main" r:embed="rId4"/>
                </a:ext>
              </a:extLst>
            </a:blip>
            <a:stretch>
              <a:fillRect/>
            </a:stretch>
          </a:blipFill>
        </p:spPr>
        <p:txBody>
          <a:bodyPr/>
          <a:lstStyle/>
          <a:p>
            <a:endParaRPr lang="en-IN" sz="1200"/>
          </a:p>
        </p:txBody>
      </p:sp>
      <p:sp>
        <p:nvSpPr>
          <p:cNvPr id="67" name="Freeform 13">
            <a:extLst>
              <a:ext uri="{FF2B5EF4-FFF2-40B4-BE49-F238E27FC236}">
                <a16:creationId xmlns:a16="http://schemas.microsoft.com/office/drawing/2014/main" id="{7F4FB8DA-457B-6BE9-55DE-1EA401C62871}"/>
              </a:ext>
            </a:extLst>
          </p:cNvPr>
          <p:cNvSpPr/>
          <p:nvPr/>
        </p:nvSpPr>
        <p:spPr>
          <a:xfrm rot="-990888" flipV="1">
            <a:off x="-625629" y="-488420"/>
            <a:ext cx="6914940" cy="2501951"/>
          </a:xfrm>
          <a:custGeom>
            <a:avLst/>
            <a:gdLst/>
            <a:ahLst/>
            <a:cxnLst/>
            <a:rect l="l" t="t" r="r" b="b"/>
            <a:pathLst>
              <a:path w="10372410" h="3752926">
                <a:moveTo>
                  <a:pt x="0" y="3752926"/>
                </a:moveTo>
                <a:lnTo>
                  <a:pt x="10372409" y="3752926"/>
                </a:lnTo>
                <a:lnTo>
                  <a:pt x="10372409" y="0"/>
                </a:lnTo>
                <a:lnTo>
                  <a:pt x="0" y="0"/>
                </a:lnTo>
                <a:lnTo>
                  <a:pt x="0" y="3752926"/>
                </a:lnTo>
                <a:close/>
              </a:path>
            </a:pathLst>
          </a:custGeom>
          <a:blipFill>
            <a:blip r:embed="rId5">
              <a:alphaModFix amt="75000"/>
              <a:extLst>
                <a:ext uri="{96DAC541-7B7A-43D3-8B79-37D633B846F1}">
                  <asvg:svgBlip xmlns:asvg="http://schemas.microsoft.com/office/drawing/2016/SVG/main" r:embed="rId6"/>
                </a:ext>
              </a:extLst>
            </a:blip>
            <a:stretch>
              <a:fillRect/>
            </a:stretch>
          </a:blipFill>
        </p:spPr>
        <p:txBody>
          <a:bodyPr/>
          <a:lstStyle/>
          <a:p>
            <a:endParaRPr lang="en-IN" sz="1200" dirty="0"/>
          </a:p>
        </p:txBody>
      </p:sp>
      <p:grpSp>
        <p:nvGrpSpPr>
          <p:cNvPr id="2" name="Group 2"/>
          <p:cNvGrpSpPr/>
          <p:nvPr/>
        </p:nvGrpSpPr>
        <p:grpSpPr>
          <a:xfrm>
            <a:off x="9814431" y="1890884"/>
            <a:ext cx="3217868" cy="2377328"/>
            <a:chOff x="0" y="-187722"/>
            <a:chExt cx="6203680" cy="4750352"/>
          </a:xfrm>
        </p:grpSpPr>
        <p:sp>
          <p:nvSpPr>
            <p:cNvPr id="5" name="TextBox 5"/>
            <p:cNvSpPr txBox="1"/>
            <p:nvPr/>
          </p:nvSpPr>
          <p:spPr>
            <a:xfrm rot="16200000">
              <a:off x="1301914" y="-339137"/>
              <a:ext cx="4613430" cy="5190103"/>
            </a:xfrm>
            <a:prstGeom prst="rect">
              <a:avLst/>
            </a:prstGeom>
          </p:spPr>
          <p:txBody>
            <a:bodyPr lIns="33867" tIns="33867" rIns="33867" bIns="33867" rtlCol="0" anchor="ctr"/>
            <a:lstStyle/>
            <a:p>
              <a:pPr algn="ctr">
                <a:lnSpc>
                  <a:spcPts val="2199"/>
                </a:lnSpc>
              </a:pPr>
              <a:endParaRPr sz="1200"/>
            </a:p>
          </p:txBody>
        </p:sp>
        <p:sp>
          <p:nvSpPr>
            <p:cNvPr id="8" name="TextBox 8"/>
            <p:cNvSpPr txBox="1"/>
            <p:nvPr/>
          </p:nvSpPr>
          <p:spPr>
            <a:xfrm>
              <a:off x="0" y="-187722"/>
              <a:ext cx="4114800" cy="4404120"/>
            </a:xfrm>
            <a:prstGeom prst="rect">
              <a:avLst/>
            </a:prstGeom>
          </p:spPr>
          <p:txBody>
            <a:bodyPr lIns="33867" tIns="33867" rIns="33867" bIns="33867" rtlCol="0" anchor="ctr"/>
            <a:lstStyle/>
            <a:p>
              <a:pPr algn="ctr">
                <a:lnSpc>
                  <a:spcPts val="2199"/>
                </a:lnSpc>
              </a:pPr>
              <a:endParaRPr sz="1200"/>
            </a:p>
          </p:txBody>
        </p:sp>
      </p:grpSp>
      <p:sp>
        <p:nvSpPr>
          <p:cNvPr id="12" name="AutoShape 12"/>
          <p:cNvSpPr/>
          <p:nvPr/>
        </p:nvSpPr>
        <p:spPr>
          <a:xfrm>
            <a:off x="853069" y="1986896"/>
            <a:ext cx="9742818" cy="0"/>
          </a:xfrm>
          <a:prstGeom prst="line">
            <a:avLst/>
          </a:prstGeom>
          <a:ln w="76200" cap="flat">
            <a:solidFill>
              <a:srgbClr val="FF0000"/>
            </a:solidFill>
            <a:prstDash val="solid"/>
            <a:headEnd type="none" w="sm" len="sm"/>
            <a:tailEnd type="none" w="sm" len="sm"/>
          </a:ln>
        </p:spPr>
        <p:txBody>
          <a:bodyPr/>
          <a:lstStyle/>
          <a:p>
            <a:endParaRPr lang="en-IN" sz="1200"/>
          </a:p>
        </p:txBody>
      </p:sp>
      <p:grpSp>
        <p:nvGrpSpPr>
          <p:cNvPr id="13" name="Group 13"/>
          <p:cNvGrpSpPr/>
          <p:nvPr/>
        </p:nvGrpSpPr>
        <p:grpSpPr>
          <a:xfrm>
            <a:off x="-412261" y="4123551"/>
            <a:ext cx="4397118" cy="2400576"/>
            <a:chOff x="-2530659" y="-187722"/>
            <a:chExt cx="8794235" cy="4801151"/>
          </a:xfrm>
        </p:grpSpPr>
        <p:sp>
          <p:nvSpPr>
            <p:cNvPr id="16" name="TextBox 16"/>
            <p:cNvSpPr txBox="1"/>
            <p:nvPr/>
          </p:nvSpPr>
          <p:spPr>
            <a:xfrm rot="5400000">
              <a:off x="-2242322" y="-288337"/>
              <a:ext cx="4613429" cy="5190104"/>
            </a:xfrm>
            <a:prstGeom prst="rect">
              <a:avLst/>
            </a:prstGeom>
          </p:spPr>
          <p:txBody>
            <a:bodyPr lIns="33867" tIns="33867" rIns="33867" bIns="33867" rtlCol="0" anchor="ctr"/>
            <a:lstStyle/>
            <a:p>
              <a:pPr algn="ctr">
                <a:lnSpc>
                  <a:spcPts val="2199"/>
                </a:lnSpc>
              </a:pPr>
              <a:endParaRPr sz="1200"/>
            </a:p>
          </p:txBody>
        </p:sp>
        <p:sp>
          <p:nvSpPr>
            <p:cNvPr id="19" name="TextBox 19"/>
            <p:cNvSpPr txBox="1"/>
            <p:nvPr/>
          </p:nvSpPr>
          <p:spPr>
            <a:xfrm>
              <a:off x="2148776" y="-187722"/>
              <a:ext cx="4114800" cy="4404120"/>
            </a:xfrm>
            <a:prstGeom prst="rect">
              <a:avLst/>
            </a:prstGeom>
          </p:spPr>
          <p:txBody>
            <a:bodyPr lIns="33867" tIns="33867" rIns="33867" bIns="33867" rtlCol="0" anchor="ctr"/>
            <a:lstStyle/>
            <a:p>
              <a:pPr algn="ctr">
                <a:lnSpc>
                  <a:spcPts val="2199"/>
                </a:lnSpc>
              </a:pPr>
              <a:endParaRPr sz="1200"/>
            </a:p>
          </p:txBody>
        </p:sp>
      </p:grpSp>
      <p:sp>
        <p:nvSpPr>
          <p:cNvPr id="20" name="AutoShape 20"/>
          <p:cNvSpPr/>
          <p:nvPr/>
        </p:nvSpPr>
        <p:spPr>
          <a:xfrm rot="-11689">
            <a:off x="1981085" y="6431496"/>
            <a:ext cx="9663904" cy="0"/>
          </a:xfrm>
          <a:prstGeom prst="line">
            <a:avLst/>
          </a:prstGeom>
          <a:ln w="76200" cap="flat">
            <a:solidFill>
              <a:srgbClr val="FF0000"/>
            </a:solidFill>
            <a:prstDash val="solid"/>
            <a:headEnd type="none" w="sm" len="sm"/>
            <a:tailEnd type="none" w="sm" len="sm"/>
          </a:ln>
        </p:spPr>
        <p:txBody>
          <a:bodyPr/>
          <a:lstStyle/>
          <a:p>
            <a:endParaRPr lang="en-IN" sz="1200"/>
          </a:p>
        </p:txBody>
      </p:sp>
      <p:sp>
        <p:nvSpPr>
          <p:cNvPr id="27" name="AutoShape 27"/>
          <p:cNvSpPr/>
          <p:nvPr/>
        </p:nvSpPr>
        <p:spPr>
          <a:xfrm>
            <a:off x="1981027" y="4217411"/>
            <a:ext cx="8614861" cy="0"/>
          </a:xfrm>
          <a:prstGeom prst="line">
            <a:avLst/>
          </a:prstGeom>
          <a:ln w="76200" cap="flat">
            <a:solidFill>
              <a:srgbClr val="FF0000"/>
            </a:solidFill>
            <a:prstDash val="solid"/>
            <a:headEnd type="none" w="sm" len="sm"/>
            <a:tailEnd type="none" w="sm" len="sm"/>
          </a:ln>
        </p:spPr>
        <p:txBody>
          <a:bodyPr/>
          <a:lstStyle/>
          <a:p>
            <a:endParaRPr lang="en-IN" sz="1200" dirty="0"/>
          </a:p>
        </p:txBody>
      </p:sp>
      <p:sp>
        <p:nvSpPr>
          <p:cNvPr id="28" name="AutoShape 28"/>
          <p:cNvSpPr/>
          <p:nvPr/>
        </p:nvSpPr>
        <p:spPr>
          <a:xfrm rot="5400000">
            <a:off x="1650535" y="2263817"/>
            <a:ext cx="553842" cy="0"/>
          </a:xfrm>
          <a:prstGeom prst="line">
            <a:avLst/>
          </a:prstGeom>
          <a:ln w="76200" cap="flat">
            <a:solidFill>
              <a:srgbClr val="FF0000"/>
            </a:solidFill>
            <a:prstDash val="solid"/>
            <a:headEnd type="none" w="sm" len="sm"/>
            <a:tailEnd type="oval" w="lg" len="lg"/>
          </a:ln>
        </p:spPr>
        <p:txBody>
          <a:bodyPr/>
          <a:lstStyle/>
          <a:p>
            <a:endParaRPr lang="en-IN" sz="1200"/>
          </a:p>
        </p:txBody>
      </p:sp>
      <p:sp>
        <p:nvSpPr>
          <p:cNvPr id="29" name="AutoShape 29"/>
          <p:cNvSpPr/>
          <p:nvPr/>
        </p:nvSpPr>
        <p:spPr>
          <a:xfrm rot="5400000">
            <a:off x="4169183" y="2263817"/>
            <a:ext cx="553842" cy="0"/>
          </a:xfrm>
          <a:prstGeom prst="line">
            <a:avLst/>
          </a:prstGeom>
          <a:ln w="76200" cap="flat">
            <a:solidFill>
              <a:srgbClr val="FF0000"/>
            </a:solidFill>
            <a:prstDash val="solid"/>
            <a:headEnd type="none" w="sm" len="sm"/>
            <a:tailEnd type="oval" w="lg" len="lg"/>
          </a:ln>
        </p:spPr>
        <p:txBody>
          <a:bodyPr/>
          <a:lstStyle/>
          <a:p>
            <a:endParaRPr lang="en-IN" sz="1200"/>
          </a:p>
        </p:txBody>
      </p:sp>
      <p:sp>
        <p:nvSpPr>
          <p:cNvPr id="30" name="AutoShape 30"/>
          <p:cNvSpPr/>
          <p:nvPr/>
        </p:nvSpPr>
        <p:spPr>
          <a:xfrm rot="5400000">
            <a:off x="6706881" y="2263817"/>
            <a:ext cx="553842" cy="0"/>
          </a:xfrm>
          <a:prstGeom prst="line">
            <a:avLst/>
          </a:prstGeom>
          <a:ln w="76200" cap="flat">
            <a:solidFill>
              <a:srgbClr val="FF0000"/>
            </a:solidFill>
            <a:prstDash val="solid"/>
            <a:headEnd type="none" w="sm" len="sm"/>
            <a:tailEnd type="oval" w="lg" len="lg"/>
          </a:ln>
        </p:spPr>
        <p:txBody>
          <a:bodyPr/>
          <a:lstStyle/>
          <a:p>
            <a:endParaRPr lang="en-IN" sz="1200"/>
          </a:p>
        </p:txBody>
      </p:sp>
      <p:sp>
        <p:nvSpPr>
          <p:cNvPr id="31" name="AutoShape 31"/>
          <p:cNvSpPr/>
          <p:nvPr/>
        </p:nvSpPr>
        <p:spPr>
          <a:xfrm rot="5400000">
            <a:off x="9269979" y="2263817"/>
            <a:ext cx="553842" cy="0"/>
          </a:xfrm>
          <a:prstGeom prst="line">
            <a:avLst/>
          </a:prstGeom>
          <a:ln w="76200" cap="flat">
            <a:solidFill>
              <a:srgbClr val="FF0000"/>
            </a:solidFill>
            <a:prstDash val="solid"/>
            <a:headEnd type="none" w="sm" len="sm"/>
            <a:tailEnd type="oval" w="lg" len="lg"/>
          </a:ln>
        </p:spPr>
        <p:txBody>
          <a:bodyPr/>
          <a:lstStyle/>
          <a:p>
            <a:endParaRPr lang="en-IN" sz="1200"/>
          </a:p>
        </p:txBody>
      </p:sp>
      <p:sp>
        <p:nvSpPr>
          <p:cNvPr id="32" name="AutoShape 32"/>
          <p:cNvSpPr/>
          <p:nvPr/>
        </p:nvSpPr>
        <p:spPr>
          <a:xfrm rot="5400000">
            <a:off x="3093217" y="4494332"/>
            <a:ext cx="553842" cy="0"/>
          </a:xfrm>
          <a:prstGeom prst="line">
            <a:avLst/>
          </a:prstGeom>
          <a:ln w="76200" cap="flat">
            <a:solidFill>
              <a:srgbClr val="FF0000"/>
            </a:solidFill>
            <a:prstDash val="solid"/>
            <a:headEnd type="none" w="sm" len="sm"/>
            <a:tailEnd type="oval" w="lg" len="lg"/>
          </a:ln>
        </p:spPr>
        <p:txBody>
          <a:bodyPr/>
          <a:lstStyle/>
          <a:p>
            <a:endParaRPr lang="en-IN" sz="1200"/>
          </a:p>
        </p:txBody>
      </p:sp>
      <p:sp>
        <p:nvSpPr>
          <p:cNvPr id="33" name="AutoShape 33"/>
          <p:cNvSpPr/>
          <p:nvPr/>
        </p:nvSpPr>
        <p:spPr>
          <a:xfrm rot="5400000">
            <a:off x="5293620" y="4494332"/>
            <a:ext cx="553842" cy="0"/>
          </a:xfrm>
          <a:prstGeom prst="line">
            <a:avLst/>
          </a:prstGeom>
          <a:ln w="76200" cap="flat">
            <a:solidFill>
              <a:srgbClr val="FF0000"/>
            </a:solidFill>
            <a:prstDash val="solid"/>
            <a:headEnd type="none" w="sm" len="sm"/>
            <a:tailEnd type="oval" w="lg" len="lg"/>
          </a:ln>
        </p:spPr>
        <p:txBody>
          <a:bodyPr/>
          <a:lstStyle/>
          <a:p>
            <a:endParaRPr lang="en-IN" sz="1200"/>
          </a:p>
        </p:txBody>
      </p:sp>
      <p:sp>
        <p:nvSpPr>
          <p:cNvPr id="34" name="AutoShape 34"/>
          <p:cNvSpPr/>
          <p:nvPr/>
        </p:nvSpPr>
        <p:spPr>
          <a:xfrm rot="5400000">
            <a:off x="9461368" y="4494332"/>
            <a:ext cx="553842" cy="0"/>
          </a:xfrm>
          <a:prstGeom prst="line">
            <a:avLst/>
          </a:prstGeom>
          <a:ln w="76200" cap="flat">
            <a:solidFill>
              <a:srgbClr val="FF0000"/>
            </a:solidFill>
            <a:prstDash val="solid"/>
            <a:headEnd type="none" w="sm" len="sm"/>
            <a:tailEnd type="oval" w="lg" len="lg"/>
          </a:ln>
        </p:spPr>
        <p:txBody>
          <a:bodyPr/>
          <a:lstStyle/>
          <a:p>
            <a:endParaRPr lang="en-IN" sz="1200"/>
          </a:p>
        </p:txBody>
      </p:sp>
      <p:grpSp>
        <p:nvGrpSpPr>
          <p:cNvPr id="35" name="Group 35"/>
          <p:cNvGrpSpPr/>
          <p:nvPr/>
        </p:nvGrpSpPr>
        <p:grpSpPr>
          <a:xfrm>
            <a:off x="853069" y="2756616"/>
            <a:ext cx="2097975" cy="675775"/>
            <a:chOff x="0" y="-28575"/>
            <a:chExt cx="4195949" cy="1351550"/>
          </a:xfrm>
        </p:grpSpPr>
        <p:sp>
          <p:nvSpPr>
            <p:cNvPr id="36" name="TextBox 36"/>
            <p:cNvSpPr txBox="1"/>
            <p:nvPr/>
          </p:nvSpPr>
          <p:spPr>
            <a:xfrm>
              <a:off x="0" y="-28575"/>
              <a:ext cx="4195949" cy="663132"/>
            </a:xfrm>
            <a:prstGeom prst="rect">
              <a:avLst/>
            </a:prstGeom>
          </p:spPr>
          <p:txBody>
            <a:bodyPr lIns="0" tIns="0" rIns="0" bIns="0" rtlCol="0" anchor="t">
              <a:spAutoFit/>
            </a:bodyPr>
            <a:lstStyle/>
            <a:p>
              <a:pPr algn="ctr">
                <a:lnSpc>
                  <a:spcPts val="2773"/>
                </a:lnSpc>
              </a:pPr>
              <a:r>
                <a:rPr lang="en-US" sz="2133" spc="107" dirty="0">
                  <a:solidFill>
                    <a:srgbClr val="3EDAD8"/>
                  </a:solidFill>
                  <a:latin typeface="Aileron"/>
                </a:rPr>
                <a:t>1</a:t>
              </a:r>
            </a:p>
          </p:txBody>
        </p:sp>
        <p:sp>
          <p:nvSpPr>
            <p:cNvPr id="37" name="TextBox 37"/>
            <p:cNvSpPr txBox="1"/>
            <p:nvPr/>
          </p:nvSpPr>
          <p:spPr>
            <a:xfrm>
              <a:off x="0" y="800525"/>
              <a:ext cx="4195949" cy="522450"/>
            </a:xfrm>
            <a:prstGeom prst="rect">
              <a:avLst/>
            </a:prstGeom>
          </p:spPr>
          <p:txBody>
            <a:bodyPr lIns="0" tIns="0" rIns="0" bIns="0" rtlCol="0" anchor="t">
              <a:spAutoFit/>
            </a:bodyPr>
            <a:lstStyle/>
            <a:p>
              <a:pPr algn="ctr">
                <a:lnSpc>
                  <a:spcPts val="2199"/>
                </a:lnSpc>
              </a:pPr>
              <a:r>
                <a:rPr lang="en-US" sz="1466" spc="43" dirty="0">
                  <a:solidFill>
                    <a:srgbClr val="FFFFFF"/>
                  </a:solidFill>
                  <a:latin typeface="Aileron"/>
                </a:rPr>
                <a:t>Customer Profile</a:t>
              </a:r>
            </a:p>
          </p:txBody>
        </p:sp>
      </p:grpSp>
      <p:grpSp>
        <p:nvGrpSpPr>
          <p:cNvPr id="38" name="Group 38"/>
          <p:cNvGrpSpPr/>
          <p:nvPr/>
        </p:nvGrpSpPr>
        <p:grpSpPr>
          <a:xfrm>
            <a:off x="3371717" y="2756616"/>
            <a:ext cx="2097975" cy="675775"/>
            <a:chOff x="0" y="-28575"/>
            <a:chExt cx="4195949" cy="1351550"/>
          </a:xfrm>
        </p:grpSpPr>
        <p:sp>
          <p:nvSpPr>
            <p:cNvPr id="39" name="TextBox 39"/>
            <p:cNvSpPr txBox="1"/>
            <p:nvPr/>
          </p:nvSpPr>
          <p:spPr>
            <a:xfrm>
              <a:off x="0" y="-28575"/>
              <a:ext cx="4195949" cy="663132"/>
            </a:xfrm>
            <a:prstGeom prst="rect">
              <a:avLst/>
            </a:prstGeom>
          </p:spPr>
          <p:txBody>
            <a:bodyPr lIns="0" tIns="0" rIns="0" bIns="0" rtlCol="0" anchor="t">
              <a:spAutoFit/>
            </a:bodyPr>
            <a:lstStyle/>
            <a:p>
              <a:pPr algn="ctr">
                <a:lnSpc>
                  <a:spcPts val="2773"/>
                </a:lnSpc>
              </a:pPr>
              <a:r>
                <a:rPr lang="en-US" sz="2133" spc="107">
                  <a:solidFill>
                    <a:srgbClr val="3EDAD8"/>
                  </a:solidFill>
                  <a:latin typeface="Aileron"/>
                </a:rPr>
                <a:t>2</a:t>
              </a:r>
            </a:p>
          </p:txBody>
        </p:sp>
        <p:sp>
          <p:nvSpPr>
            <p:cNvPr id="40" name="TextBox 40"/>
            <p:cNvSpPr txBox="1"/>
            <p:nvPr/>
          </p:nvSpPr>
          <p:spPr>
            <a:xfrm>
              <a:off x="0" y="800525"/>
              <a:ext cx="4195949" cy="522450"/>
            </a:xfrm>
            <a:prstGeom prst="rect">
              <a:avLst/>
            </a:prstGeom>
          </p:spPr>
          <p:txBody>
            <a:bodyPr lIns="0" tIns="0" rIns="0" bIns="0" rtlCol="0" anchor="t">
              <a:spAutoFit/>
            </a:bodyPr>
            <a:lstStyle/>
            <a:p>
              <a:pPr algn="ctr">
                <a:lnSpc>
                  <a:spcPts val="2199"/>
                </a:lnSpc>
              </a:pPr>
              <a:r>
                <a:rPr lang="en-US" sz="1466" spc="43" dirty="0">
                  <a:solidFill>
                    <a:srgbClr val="FFFFFF"/>
                  </a:solidFill>
                  <a:latin typeface="Aileron"/>
                </a:rPr>
                <a:t>Products Name / Type</a:t>
              </a:r>
            </a:p>
          </p:txBody>
        </p:sp>
      </p:grpSp>
      <p:grpSp>
        <p:nvGrpSpPr>
          <p:cNvPr id="41" name="Group 41"/>
          <p:cNvGrpSpPr/>
          <p:nvPr/>
        </p:nvGrpSpPr>
        <p:grpSpPr>
          <a:xfrm>
            <a:off x="5890365" y="2756616"/>
            <a:ext cx="2186875" cy="675775"/>
            <a:chOff x="0" y="-28575"/>
            <a:chExt cx="4373749" cy="1351550"/>
          </a:xfrm>
        </p:grpSpPr>
        <p:sp>
          <p:nvSpPr>
            <p:cNvPr id="42" name="TextBox 42"/>
            <p:cNvSpPr txBox="1"/>
            <p:nvPr/>
          </p:nvSpPr>
          <p:spPr>
            <a:xfrm>
              <a:off x="0" y="-28575"/>
              <a:ext cx="4373749" cy="663132"/>
            </a:xfrm>
            <a:prstGeom prst="rect">
              <a:avLst/>
            </a:prstGeom>
          </p:spPr>
          <p:txBody>
            <a:bodyPr lIns="0" tIns="0" rIns="0" bIns="0" rtlCol="0" anchor="t">
              <a:spAutoFit/>
            </a:bodyPr>
            <a:lstStyle/>
            <a:p>
              <a:pPr algn="ctr">
                <a:lnSpc>
                  <a:spcPts val="2773"/>
                </a:lnSpc>
              </a:pPr>
              <a:r>
                <a:rPr lang="en-US" sz="2133" spc="107">
                  <a:solidFill>
                    <a:srgbClr val="3EDAD8"/>
                  </a:solidFill>
                  <a:latin typeface="Aileron"/>
                </a:rPr>
                <a:t>3</a:t>
              </a:r>
            </a:p>
          </p:txBody>
        </p:sp>
        <p:sp>
          <p:nvSpPr>
            <p:cNvPr id="43" name="TextBox 43"/>
            <p:cNvSpPr txBox="1"/>
            <p:nvPr/>
          </p:nvSpPr>
          <p:spPr>
            <a:xfrm>
              <a:off x="0" y="800525"/>
              <a:ext cx="4373749" cy="522450"/>
            </a:xfrm>
            <a:prstGeom prst="rect">
              <a:avLst/>
            </a:prstGeom>
          </p:spPr>
          <p:txBody>
            <a:bodyPr lIns="0" tIns="0" rIns="0" bIns="0" rtlCol="0" anchor="t">
              <a:spAutoFit/>
            </a:bodyPr>
            <a:lstStyle/>
            <a:p>
              <a:pPr algn="ctr">
                <a:lnSpc>
                  <a:spcPts val="2199"/>
                </a:lnSpc>
              </a:pPr>
              <a:r>
                <a:rPr lang="en-US" sz="1466" spc="43" dirty="0">
                  <a:solidFill>
                    <a:srgbClr val="FFFFFF"/>
                  </a:solidFill>
                  <a:latin typeface="Aileron"/>
                </a:rPr>
                <a:t>Sales</a:t>
              </a:r>
            </a:p>
          </p:txBody>
        </p:sp>
      </p:grpSp>
      <p:grpSp>
        <p:nvGrpSpPr>
          <p:cNvPr id="44" name="Group 44"/>
          <p:cNvGrpSpPr/>
          <p:nvPr/>
        </p:nvGrpSpPr>
        <p:grpSpPr>
          <a:xfrm>
            <a:off x="8497913" y="2756616"/>
            <a:ext cx="2097975" cy="675775"/>
            <a:chOff x="0" y="-28575"/>
            <a:chExt cx="4195949" cy="1351550"/>
          </a:xfrm>
        </p:grpSpPr>
        <p:sp>
          <p:nvSpPr>
            <p:cNvPr id="45" name="TextBox 45"/>
            <p:cNvSpPr txBox="1"/>
            <p:nvPr/>
          </p:nvSpPr>
          <p:spPr>
            <a:xfrm>
              <a:off x="0" y="-28575"/>
              <a:ext cx="4195949" cy="663132"/>
            </a:xfrm>
            <a:prstGeom prst="rect">
              <a:avLst/>
            </a:prstGeom>
          </p:spPr>
          <p:txBody>
            <a:bodyPr lIns="0" tIns="0" rIns="0" bIns="0" rtlCol="0" anchor="t">
              <a:spAutoFit/>
            </a:bodyPr>
            <a:lstStyle/>
            <a:p>
              <a:pPr algn="ctr">
                <a:lnSpc>
                  <a:spcPts val="2773"/>
                </a:lnSpc>
              </a:pPr>
              <a:r>
                <a:rPr lang="en-US" sz="2133" spc="107">
                  <a:solidFill>
                    <a:srgbClr val="3EDAD8"/>
                  </a:solidFill>
                  <a:latin typeface="Aileron"/>
                </a:rPr>
                <a:t>4</a:t>
              </a:r>
            </a:p>
          </p:txBody>
        </p:sp>
        <p:sp>
          <p:nvSpPr>
            <p:cNvPr id="46" name="TextBox 46"/>
            <p:cNvSpPr txBox="1"/>
            <p:nvPr/>
          </p:nvSpPr>
          <p:spPr>
            <a:xfrm>
              <a:off x="0" y="800525"/>
              <a:ext cx="4195949" cy="522450"/>
            </a:xfrm>
            <a:prstGeom prst="rect">
              <a:avLst/>
            </a:prstGeom>
          </p:spPr>
          <p:txBody>
            <a:bodyPr lIns="0" tIns="0" rIns="0" bIns="0" rtlCol="0" anchor="t">
              <a:spAutoFit/>
            </a:bodyPr>
            <a:lstStyle/>
            <a:p>
              <a:pPr algn="ctr">
                <a:lnSpc>
                  <a:spcPts val="2199"/>
                </a:lnSpc>
              </a:pPr>
              <a:r>
                <a:rPr lang="en-US" sz="1466" spc="43" dirty="0">
                  <a:solidFill>
                    <a:srgbClr val="FFFFFF"/>
                  </a:solidFill>
                  <a:latin typeface="Aileron"/>
                </a:rPr>
                <a:t>Orders</a:t>
              </a:r>
            </a:p>
          </p:txBody>
        </p:sp>
      </p:grpSp>
      <p:grpSp>
        <p:nvGrpSpPr>
          <p:cNvPr id="47" name="Group 47"/>
          <p:cNvGrpSpPr/>
          <p:nvPr/>
        </p:nvGrpSpPr>
        <p:grpSpPr>
          <a:xfrm>
            <a:off x="2321150" y="5074490"/>
            <a:ext cx="2097975" cy="675775"/>
            <a:chOff x="0" y="-28575"/>
            <a:chExt cx="4195949" cy="1351550"/>
          </a:xfrm>
        </p:grpSpPr>
        <p:sp>
          <p:nvSpPr>
            <p:cNvPr id="48" name="TextBox 48"/>
            <p:cNvSpPr txBox="1"/>
            <p:nvPr/>
          </p:nvSpPr>
          <p:spPr>
            <a:xfrm>
              <a:off x="0" y="-28575"/>
              <a:ext cx="4195949" cy="663132"/>
            </a:xfrm>
            <a:prstGeom prst="rect">
              <a:avLst/>
            </a:prstGeom>
          </p:spPr>
          <p:txBody>
            <a:bodyPr lIns="0" tIns="0" rIns="0" bIns="0" rtlCol="0" anchor="t">
              <a:spAutoFit/>
            </a:bodyPr>
            <a:lstStyle/>
            <a:p>
              <a:pPr algn="ctr">
                <a:lnSpc>
                  <a:spcPts val="2773"/>
                </a:lnSpc>
              </a:pPr>
              <a:r>
                <a:rPr lang="en-US" sz="2133" spc="107">
                  <a:solidFill>
                    <a:srgbClr val="3EDAD8"/>
                  </a:solidFill>
                  <a:latin typeface="Aileron"/>
                </a:rPr>
                <a:t>5</a:t>
              </a:r>
            </a:p>
          </p:txBody>
        </p:sp>
        <p:sp>
          <p:nvSpPr>
            <p:cNvPr id="49" name="TextBox 49"/>
            <p:cNvSpPr txBox="1"/>
            <p:nvPr/>
          </p:nvSpPr>
          <p:spPr>
            <a:xfrm>
              <a:off x="0" y="800525"/>
              <a:ext cx="4195949" cy="522450"/>
            </a:xfrm>
            <a:prstGeom prst="rect">
              <a:avLst/>
            </a:prstGeom>
          </p:spPr>
          <p:txBody>
            <a:bodyPr lIns="0" tIns="0" rIns="0" bIns="0" rtlCol="0" anchor="t">
              <a:spAutoFit/>
            </a:bodyPr>
            <a:lstStyle/>
            <a:p>
              <a:pPr algn="ctr">
                <a:lnSpc>
                  <a:spcPts val="2199"/>
                </a:lnSpc>
              </a:pPr>
              <a:r>
                <a:rPr lang="en-US" sz="1466" spc="43" dirty="0">
                  <a:solidFill>
                    <a:srgbClr val="FFFFFF"/>
                  </a:solidFill>
                  <a:latin typeface="Aileron"/>
                </a:rPr>
                <a:t>Payments</a:t>
              </a:r>
            </a:p>
          </p:txBody>
        </p:sp>
      </p:grpSp>
      <p:grpSp>
        <p:nvGrpSpPr>
          <p:cNvPr id="50" name="Group 50"/>
          <p:cNvGrpSpPr/>
          <p:nvPr/>
        </p:nvGrpSpPr>
        <p:grpSpPr>
          <a:xfrm>
            <a:off x="4540024" y="5074490"/>
            <a:ext cx="2097975" cy="675775"/>
            <a:chOff x="0" y="-28575"/>
            <a:chExt cx="4195949" cy="1351550"/>
          </a:xfrm>
        </p:grpSpPr>
        <p:sp>
          <p:nvSpPr>
            <p:cNvPr id="51" name="TextBox 51"/>
            <p:cNvSpPr txBox="1"/>
            <p:nvPr/>
          </p:nvSpPr>
          <p:spPr>
            <a:xfrm>
              <a:off x="0" y="-28575"/>
              <a:ext cx="4195949" cy="663132"/>
            </a:xfrm>
            <a:prstGeom prst="rect">
              <a:avLst/>
            </a:prstGeom>
          </p:spPr>
          <p:txBody>
            <a:bodyPr lIns="0" tIns="0" rIns="0" bIns="0" rtlCol="0" anchor="t">
              <a:spAutoFit/>
            </a:bodyPr>
            <a:lstStyle/>
            <a:p>
              <a:pPr algn="ctr">
                <a:lnSpc>
                  <a:spcPts val="2773"/>
                </a:lnSpc>
              </a:pPr>
              <a:r>
                <a:rPr lang="en-US" sz="2133" spc="107" dirty="0">
                  <a:solidFill>
                    <a:srgbClr val="3EDAD8"/>
                  </a:solidFill>
                  <a:latin typeface="Aileron"/>
                </a:rPr>
                <a:t>6</a:t>
              </a:r>
            </a:p>
          </p:txBody>
        </p:sp>
        <p:sp>
          <p:nvSpPr>
            <p:cNvPr id="52" name="TextBox 52"/>
            <p:cNvSpPr txBox="1"/>
            <p:nvPr/>
          </p:nvSpPr>
          <p:spPr>
            <a:xfrm>
              <a:off x="0" y="800525"/>
              <a:ext cx="4195949" cy="522450"/>
            </a:xfrm>
            <a:prstGeom prst="rect">
              <a:avLst/>
            </a:prstGeom>
          </p:spPr>
          <p:txBody>
            <a:bodyPr lIns="0" tIns="0" rIns="0" bIns="0" rtlCol="0" anchor="t">
              <a:spAutoFit/>
            </a:bodyPr>
            <a:lstStyle/>
            <a:p>
              <a:pPr algn="ctr">
                <a:lnSpc>
                  <a:spcPts val="2199"/>
                </a:lnSpc>
              </a:pPr>
              <a:r>
                <a:rPr lang="en-US" sz="1466" spc="43" dirty="0">
                  <a:solidFill>
                    <a:srgbClr val="FFFFFF"/>
                  </a:solidFill>
                  <a:latin typeface="Aileron"/>
                </a:rPr>
                <a:t>Profit Margins</a:t>
              </a:r>
            </a:p>
          </p:txBody>
        </p:sp>
      </p:grpSp>
      <p:grpSp>
        <p:nvGrpSpPr>
          <p:cNvPr id="53" name="Group 53"/>
          <p:cNvGrpSpPr/>
          <p:nvPr/>
        </p:nvGrpSpPr>
        <p:grpSpPr>
          <a:xfrm>
            <a:off x="6601882" y="5074490"/>
            <a:ext cx="2097975" cy="675775"/>
            <a:chOff x="0" y="-28575"/>
            <a:chExt cx="4195949" cy="1351550"/>
          </a:xfrm>
        </p:grpSpPr>
        <p:sp>
          <p:nvSpPr>
            <p:cNvPr id="54" name="TextBox 54"/>
            <p:cNvSpPr txBox="1"/>
            <p:nvPr/>
          </p:nvSpPr>
          <p:spPr>
            <a:xfrm>
              <a:off x="0" y="-28575"/>
              <a:ext cx="4195949" cy="663132"/>
            </a:xfrm>
            <a:prstGeom prst="rect">
              <a:avLst/>
            </a:prstGeom>
          </p:spPr>
          <p:txBody>
            <a:bodyPr lIns="0" tIns="0" rIns="0" bIns="0" rtlCol="0" anchor="t">
              <a:spAutoFit/>
            </a:bodyPr>
            <a:lstStyle/>
            <a:p>
              <a:pPr algn="ctr">
                <a:lnSpc>
                  <a:spcPts val="2773"/>
                </a:lnSpc>
              </a:pPr>
              <a:r>
                <a:rPr lang="en-US" sz="2133" spc="107">
                  <a:solidFill>
                    <a:srgbClr val="3EDAD8"/>
                  </a:solidFill>
                  <a:latin typeface="Aileron"/>
                </a:rPr>
                <a:t>7</a:t>
              </a:r>
            </a:p>
          </p:txBody>
        </p:sp>
        <p:sp>
          <p:nvSpPr>
            <p:cNvPr id="55" name="TextBox 55"/>
            <p:cNvSpPr txBox="1"/>
            <p:nvPr/>
          </p:nvSpPr>
          <p:spPr>
            <a:xfrm>
              <a:off x="0" y="800525"/>
              <a:ext cx="4195949" cy="522450"/>
            </a:xfrm>
            <a:prstGeom prst="rect">
              <a:avLst/>
            </a:prstGeom>
          </p:spPr>
          <p:txBody>
            <a:bodyPr lIns="0" tIns="0" rIns="0" bIns="0" rtlCol="0" anchor="t">
              <a:spAutoFit/>
            </a:bodyPr>
            <a:lstStyle/>
            <a:p>
              <a:pPr algn="ctr">
                <a:lnSpc>
                  <a:spcPts val="2199"/>
                </a:lnSpc>
              </a:pPr>
              <a:r>
                <a:rPr lang="en-US" sz="1466" spc="43" dirty="0">
                  <a:solidFill>
                    <a:srgbClr val="FFFFFF"/>
                  </a:solidFill>
                  <a:latin typeface="Aileron"/>
                </a:rPr>
                <a:t>Annual Sales</a:t>
              </a:r>
            </a:p>
          </p:txBody>
        </p:sp>
      </p:grpSp>
      <p:sp>
        <p:nvSpPr>
          <p:cNvPr id="57" name="TextBox 57"/>
          <p:cNvSpPr txBox="1"/>
          <p:nvPr/>
        </p:nvSpPr>
        <p:spPr>
          <a:xfrm>
            <a:off x="4579434" y="563742"/>
            <a:ext cx="4967466" cy="420051"/>
          </a:xfrm>
          <a:prstGeom prst="rect">
            <a:avLst/>
          </a:prstGeom>
        </p:spPr>
        <p:txBody>
          <a:bodyPr wrap="square" lIns="0" tIns="0" rIns="0" bIns="0" rtlCol="0" anchor="t">
            <a:spAutoFit/>
          </a:bodyPr>
          <a:lstStyle/>
          <a:p>
            <a:pPr>
              <a:lnSpc>
                <a:spcPts val="3120"/>
              </a:lnSpc>
            </a:pPr>
            <a:r>
              <a:rPr lang="en-US" sz="3600" spc="71" dirty="0">
                <a:solidFill>
                  <a:schemeClr val="bg1"/>
                </a:solidFill>
                <a:latin typeface="Aileron Heavy"/>
              </a:rPr>
              <a:t>Design Database</a:t>
            </a:r>
          </a:p>
        </p:txBody>
      </p:sp>
      <p:sp>
        <p:nvSpPr>
          <p:cNvPr id="60" name="AutoShape 20">
            <a:extLst>
              <a:ext uri="{FF2B5EF4-FFF2-40B4-BE49-F238E27FC236}">
                <a16:creationId xmlns:a16="http://schemas.microsoft.com/office/drawing/2014/main" id="{C55A6E87-4080-8D40-E4E0-F0216CDF1EE3}"/>
              </a:ext>
            </a:extLst>
          </p:cNvPr>
          <p:cNvSpPr/>
          <p:nvPr/>
        </p:nvSpPr>
        <p:spPr>
          <a:xfrm rot="-11689" flipH="1">
            <a:off x="10559531" y="1952158"/>
            <a:ext cx="13996" cy="2297030"/>
          </a:xfrm>
          <a:prstGeom prst="line">
            <a:avLst/>
          </a:prstGeom>
          <a:ln w="76200" cap="flat">
            <a:solidFill>
              <a:srgbClr val="FF0000"/>
            </a:solidFill>
            <a:prstDash val="solid"/>
            <a:headEnd type="none" w="sm" len="sm"/>
            <a:tailEnd type="none" w="sm" len="sm"/>
          </a:ln>
        </p:spPr>
        <p:txBody>
          <a:bodyPr/>
          <a:lstStyle/>
          <a:p>
            <a:endParaRPr lang="en-IN" sz="1200"/>
          </a:p>
        </p:txBody>
      </p:sp>
      <p:sp>
        <p:nvSpPr>
          <p:cNvPr id="61" name="AutoShape 20">
            <a:extLst>
              <a:ext uri="{FF2B5EF4-FFF2-40B4-BE49-F238E27FC236}">
                <a16:creationId xmlns:a16="http://schemas.microsoft.com/office/drawing/2014/main" id="{A7BAACF9-F455-7081-49FD-9EBE42357690}"/>
              </a:ext>
            </a:extLst>
          </p:cNvPr>
          <p:cNvSpPr/>
          <p:nvPr/>
        </p:nvSpPr>
        <p:spPr>
          <a:xfrm rot="-11689" flipH="1">
            <a:off x="2013837" y="4184575"/>
            <a:ext cx="13996" cy="2297030"/>
          </a:xfrm>
          <a:prstGeom prst="line">
            <a:avLst/>
          </a:prstGeom>
          <a:ln w="76200" cap="flat">
            <a:solidFill>
              <a:srgbClr val="FF0000"/>
            </a:solidFill>
            <a:prstDash val="solid"/>
            <a:headEnd type="none" w="sm" len="sm"/>
            <a:tailEnd type="none" w="sm" len="sm"/>
          </a:ln>
        </p:spPr>
        <p:txBody>
          <a:bodyPr/>
          <a:lstStyle/>
          <a:p>
            <a:endParaRPr lang="en-IN" sz="1200"/>
          </a:p>
        </p:txBody>
      </p:sp>
      <p:sp>
        <p:nvSpPr>
          <p:cNvPr id="65" name="Freeform 9">
            <a:extLst>
              <a:ext uri="{FF2B5EF4-FFF2-40B4-BE49-F238E27FC236}">
                <a16:creationId xmlns:a16="http://schemas.microsoft.com/office/drawing/2014/main" id="{19DAABC1-38D9-6743-3BF1-B7A7BF8D4F94}"/>
              </a:ext>
            </a:extLst>
          </p:cNvPr>
          <p:cNvSpPr/>
          <p:nvPr/>
        </p:nvSpPr>
        <p:spPr>
          <a:xfrm flipH="1">
            <a:off x="4954856" y="1118813"/>
            <a:ext cx="2386030" cy="90430"/>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sz="1000" dirty="0"/>
          </a:p>
        </p:txBody>
      </p:sp>
      <p:sp>
        <p:nvSpPr>
          <p:cNvPr id="3" name="AutoShape 33">
            <a:extLst>
              <a:ext uri="{FF2B5EF4-FFF2-40B4-BE49-F238E27FC236}">
                <a16:creationId xmlns:a16="http://schemas.microsoft.com/office/drawing/2014/main" id="{76D891D3-33D4-615B-E8DB-BE6BA0855EEB}"/>
              </a:ext>
            </a:extLst>
          </p:cNvPr>
          <p:cNvSpPr/>
          <p:nvPr/>
        </p:nvSpPr>
        <p:spPr>
          <a:xfrm rot="5400000">
            <a:off x="7330238" y="4508191"/>
            <a:ext cx="553842" cy="0"/>
          </a:xfrm>
          <a:prstGeom prst="line">
            <a:avLst/>
          </a:prstGeom>
          <a:ln w="76200" cap="flat">
            <a:solidFill>
              <a:srgbClr val="FF0000"/>
            </a:solidFill>
            <a:prstDash val="solid"/>
            <a:headEnd type="none" w="sm" len="sm"/>
            <a:tailEnd type="oval" w="lg" len="lg"/>
          </a:ln>
        </p:spPr>
        <p:txBody>
          <a:bodyPr/>
          <a:lstStyle/>
          <a:p>
            <a:endParaRPr lang="en-IN" sz="1200"/>
          </a:p>
        </p:txBody>
      </p:sp>
      <p:grpSp>
        <p:nvGrpSpPr>
          <p:cNvPr id="6" name="Group 53">
            <a:extLst>
              <a:ext uri="{FF2B5EF4-FFF2-40B4-BE49-F238E27FC236}">
                <a16:creationId xmlns:a16="http://schemas.microsoft.com/office/drawing/2014/main" id="{0B3B5DD0-D1F1-AC21-1AE6-C06CF8E7061E}"/>
              </a:ext>
            </a:extLst>
          </p:cNvPr>
          <p:cNvGrpSpPr/>
          <p:nvPr/>
        </p:nvGrpSpPr>
        <p:grpSpPr>
          <a:xfrm>
            <a:off x="8693915" y="5069875"/>
            <a:ext cx="2097975" cy="675775"/>
            <a:chOff x="0" y="-28575"/>
            <a:chExt cx="4195949" cy="1351550"/>
          </a:xfrm>
        </p:grpSpPr>
        <p:sp>
          <p:nvSpPr>
            <p:cNvPr id="7" name="TextBox 54">
              <a:extLst>
                <a:ext uri="{FF2B5EF4-FFF2-40B4-BE49-F238E27FC236}">
                  <a16:creationId xmlns:a16="http://schemas.microsoft.com/office/drawing/2014/main" id="{BE6CDE02-D7DA-C9EF-61B9-A4F32C3F64CA}"/>
                </a:ext>
              </a:extLst>
            </p:cNvPr>
            <p:cNvSpPr txBox="1"/>
            <p:nvPr/>
          </p:nvSpPr>
          <p:spPr>
            <a:xfrm>
              <a:off x="0" y="-28575"/>
              <a:ext cx="4195949" cy="683008"/>
            </a:xfrm>
            <a:prstGeom prst="rect">
              <a:avLst/>
            </a:prstGeom>
          </p:spPr>
          <p:txBody>
            <a:bodyPr lIns="0" tIns="0" rIns="0" bIns="0" rtlCol="0" anchor="t">
              <a:spAutoFit/>
            </a:bodyPr>
            <a:lstStyle/>
            <a:p>
              <a:pPr algn="ctr">
                <a:lnSpc>
                  <a:spcPts val="2773"/>
                </a:lnSpc>
              </a:pPr>
              <a:r>
                <a:rPr lang="en-US" sz="2133" spc="107" dirty="0">
                  <a:solidFill>
                    <a:srgbClr val="3EDAD8"/>
                  </a:solidFill>
                  <a:latin typeface="Aileron"/>
                </a:rPr>
                <a:t>8</a:t>
              </a:r>
            </a:p>
          </p:txBody>
        </p:sp>
        <p:sp>
          <p:nvSpPr>
            <p:cNvPr id="9" name="TextBox 55">
              <a:extLst>
                <a:ext uri="{FF2B5EF4-FFF2-40B4-BE49-F238E27FC236}">
                  <a16:creationId xmlns:a16="http://schemas.microsoft.com/office/drawing/2014/main" id="{476D8F1F-B64B-4F31-08A2-9263C369E4CF}"/>
                </a:ext>
              </a:extLst>
            </p:cNvPr>
            <p:cNvSpPr txBox="1"/>
            <p:nvPr/>
          </p:nvSpPr>
          <p:spPr>
            <a:xfrm>
              <a:off x="0" y="800525"/>
              <a:ext cx="4195949" cy="522450"/>
            </a:xfrm>
            <a:prstGeom prst="rect">
              <a:avLst/>
            </a:prstGeom>
          </p:spPr>
          <p:txBody>
            <a:bodyPr lIns="0" tIns="0" rIns="0" bIns="0" rtlCol="0" anchor="t">
              <a:spAutoFit/>
            </a:bodyPr>
            <a:lstStyle/>
            <a:p>
              <a:pPr algn="ctr">
                <a:lnSpc>
                  <a:spcPts val="2199"/>
                </a:lnSpc>
              </a:pPr>
              <a:r>
                <a:rPr lang="en-US" sz="1466" spc="43" dirty="0">
                  <a:solidFill>
                    <a:srgbClr val="FFFFFF"/>
                  </a:solidFill>
                  <a:latin typeface="Aileron"/>
                </a:rPr>
                <a:t>Customer Feedback</a:t>
              </a:r>
            </a:p>
          </p:txBody>
        </p:sp>
      </p:grpSp>
      <p:pic>
        <p:nvPicPr>
          <p:cNvPr id="10" name="Picture 9">
            <a:extLst>
              <a:ext uri="{FF2B5EF4-FFF2-40B4-BE49-F238E27FC236}">
                <a16:creationId xmlns:a16="http://schemas.microsoft.com/office/drawing/2014/main" id="{1915ADC3-E108-F77E-6DA9-DCC74938FE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047" y="281970"/>
            <a:ext cx="2471342" cy="8289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32408">
            <a:off x="-1473027" y="2710263"/>
            <a:ext cx="13910094" cy="8295474"/>
          </a:xfrm>
          <a:custGeom>
            <a:avLst/>
            <a:gdLst/>
            <a:ahLst/>
            <a:cxnLst/>
            <a:rect l="l" t="t" r="r" b="b"/>
            <a:pathLst>
              <a:path w="20865141" h="1244321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sz="1200"/>
          </a:p>
        </p:txBody>
      </p:sp>
      <p:grpSp>
        <p:nvGrpSpPr>
          <p:cNvPr id="3" name="Group 3"/>
          <p:cNvGrpSpPr/>
          <p:nvPr/>
        </p:nvGrpSpPr>
        <p:grpSpPr>
          <a:xfrm>
            <a:off x="735980" y="3233853"/>
            <a:ext cx="10515600" cy="3378819"/>
            <a:chOff x="0" y="0"/>
            <a:chExt cx="3270686" cy="1516733"/>
          </a:xfrm>
        </p:grpSpPr>
        <p:sp>
          <p:nvSpPr>
            <p:cNvPr id="4" name="Freeform 4"/>
            <p:cNvSpPr/>
            <p:nvPr/>
          </p:nvSpPr>
          <p:spPr>
            <a:xfrm>
              <a:off x="0" y="0"/>
              <a:ext cx="3270686" cy="1516733"/>
            </a:xfrm>
            <a:custGeom>
              <a:avLst/>
              <a:gdLst/>
              <a:ahLst/>
              <a:cxnLst/>
              <a:rect l="l" t="t" r="r" b="b"/>
              <a:pathLst>
                <a:path w="3270686" h="1516733">
                  <a:moveTo>
                    <a:pt x="0" y="0"/>
                  </a:moveTo>
                  <a:lnTo>
                    <a:pt x="3270686" y="0"/>
                  </a:lnTo>
                  <a:lnTo>
                    <a:pt x="3270686" y="1516733"/>
                  </a:lnTo>
                  <a:lnTo>
                    <a:pt x="0" y="1516733"/>
                  </a:lnTo>
                  <a:close/>
                </a:path>
              </a:pathLst>
            </a:custGeom>
            <a:gradFill rotWithShape="1">
              <a:gsLst>
                <a:gs pos="0">
                  <a:srgbClr val="B34593">
                    <a:alpha val="100000"/>
                  </a:srgbClr>
                </a:gs>
                <a:gs pos="100000">
                  <a:srgbClr val="151F52">
                    <a:alpha val="100000"/>
                  </a:srgbClr>
                </a:gs>
              </a:gsLst>
              <a:lin ang="5400000"/>
            </a:gradFill>
          </p:spPr>
          <p:txBody>
            <a:bodyPr/>
            <a:lstStyle/>
            <a:p>
              <a:endParaRPr lang="en-IN" sz="1200" dirty="0"/>
            </a:p>
          </p:txBody>
        </p:sp>
        <p:sp>
          <p:nvSpPr>
            <p:cNvPr id="5" name="TextBox 5"/>
            <p:cNvSpPr txBox="1"/>
            <p:nvPr/>
          </p:nvSpPr>
          <p:spPr>
            <a:xfrm>
              <a:off x="0" y="-38100"/>
              <a:ext cx="812800" cy="850900"/>
            </a:xfrm>
            <a:prstGeom prst="rect">
              <a:avLst/>
            </a:prstGeom>
          </p:spPr>
          <p:txBody>
            <a:bodyPr lIns="33867" tIns="33867" rIns="33867" bIns="33867" rtlCol="0" anchor="ctr"/>
            <a:lstStyle/>
            <a:p>
              <a:pPr algn="ctr">
                <a:lnSpc>
                  <a:spcPts val="1773"/>
                </a:lnSpc>
              </a:pPr>
              <a:endParaRPr sz="1200"/>
            </a:p>
          </p:txBody>
        </p:sp>
      </p:grpSp>
      <p:sp>
        <p:nvSpPr>
          <p:cNvPr id="16" name="TextBox 16"/>
          <p:cNvSpPr txBox="1"/>
          <p:nvPr/>
        </p:nvSpPr>
        <p:spPr>
          <a:xfrm>
            <a:off x="4572093" y="198892"/>
            <a:ext cx="3867057" cy="1025922"/>
          </a:xfrm>
          <a:prstGeom prst="rect">
            <a:avLst/>
          </a:prstGeom>
        </p:spPr>
        <p:txBody>
          <a:bodyPr wrap="square" lIns="0" tIns="0" rIns="0" bIns="0" rtlCol="0" anchor="t">
            <a:spAutoFit/>
          </a:bodyPr>
          <a:lstStyle/>
          <a:p>
            <a:pPr algn="ctr">
              <a:lnSpc>
                <a:spcPts val="4033"/>
              </a:lnSpc>
            </a:pPr>
            <a:r>
              <a:rPr lang="en-US" sz="3666" spc="117" dirty="0">
                <a:solidFill>
                  <a:srgbClr val="000000"/>
                </a:solidFill>
                <a:latin typeface="Days"/>
              </a:rPr>
              <a:t>Schema Diagram</a:t>
            </a:r>
          </a:p>
          <a:p>
            <a:pPr algn="ctr">
              <a:lnSpc>
                <a:spcPts val="4033"/>
              </a:lnSpc>
            </a:pPr>
            <a:endParaRPr lang="en-US" sz="3666" spc="117" dirty="0">
              <a:solidFill>
                <a:srgbClr val="000000"/>
              </a:solidFill>
              <a:latin typeface="Days"/>
            </a:endParaRPr>
          </a:p>
        </p:txBody>
      </p:sp>
      <p:sp>
        <p:nvSpPr>
          <p:cNvPr id="19" name="Freeform 9">
            <a:extLst>
              <a:ext uri="{FF2B5EF4-FFF2-40B4-BE49-F238E27FC236}">
                <a16:creationId xmlns:a16="http://schemas.microsoft.com/office/drawing/2014/main" id="{E95B1F00-6012-D0E9-487D-BA6FE161C873}"/>
              </a:ext>
            </a:extLst>
          </p:cNvPr>
          <p:cNvSpPr/>
          <p:nvPr/>
        </p:nvSpPr>
        <p:spPr>
          <a:xfrm flipH="1">
            <a:off x="5482020" y="811251"/>
            <a:ext cx="1848318" cy="90430"/>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sz="1000" dirty="0"/>
          </a:p>
        </p:txBody>
      </p:sp>
      <p:pic>
        <p:nvPicPr>
          <p:cNvPr id="13" name="Picture 12">
            <a:extLst>
              <a:ext uri="{FF2B5EF4-FFF2-40B4-BE49-F238E27FC236}">
                <a16:creationId xmlns:a16="http://schemas.microsoft.com/office/drawing/2014/main" id="{F73B569F-F35D-240C-7E82-F3BC537BB2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00560" y="1267645"/>
            <a:ext cx="8586439" cy="4944970"/>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BE4B98C5-E7D6-A77B-B182-A996319C93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0047" y="281970"/>
            <a:ext cx="2471342" cy="8289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2">
            <a:extLst>
              <a:ext uri="{FF2B5EF4-FFF2-40B4-BE49-F238E27FC236}">
                <a16:creationId xmlns:a16="http://schemas.microsoft.com/office/drawing/2014/main" id="{E8118B9E-4409-6D39-AEFD-41736905AA2A}"/>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sz="1200" dirty="0"/>
          </a:p>
        </p:txBody>
      </p:sp>
      <p:sp>
        <p:nvSpPr>
          <p:cNvPr id="15" name="Freeform 15"/>
          <p:cNvSpPr/>
          <p:nvPr/>
        </p:nvSpPr>
        <p:spPr>
          <a:xfrm rot="9955175" flipV="1">
            <a:off x="8377361" y="5123499"/>
            <a:ext cx="5857439" cy="2119328"/>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3">
              <a:alphaModFix amt="61000"/>
              <a:extLst>
                <a:ext uri="{96DAC541-7B7A-43D3-8B79-37D633B846F1}">
                  <asvg:svgBlip xmlns:asvg="http://schemas.microsoft.com/office/drawing/2016/SVG/main" r:embed="rId4"/>
                </a:ext>
              </a:extLst>
            </a:blip>
            <a:stretch>
              <a:fillRect/>
            </a:stretch>
          </a:blipFill>
        </p:spPr>
        <p:txBody>
          <a:bodyPr/>
          <a:lstStyle/>
          <a:p>
            <a:endParaRPr lang="en-IN" sz="1200" dirty="0"/>
          </a:p>
        </p:txBody>
      </p:sp>
      <p:sp>
        <p:nvSpPr>
          <p:cNvPr id="13" name="Freeform 13"/>
          <p:cNvSpPr/>
          <p:nvPr/>
        </p:nvSpPr>
        <p:spPr>
          <a:xfrm rot="-990888" flipV="1">
            <a:off x="-625629" y="-488420"/>
            <a:ext cx="6914940" cy="2501951"/>
          </a:xfrm>
          <a:custGeom>
            <a:avLst/>
            <a:gdLst/>
            <a:ahLst/>
            <a:cxnLst/>
            <a:rect l="l" t="t" r="r" b="b"/>
            <a:pathLst>
              <a:path w="10372410" h="3752926">
                <a:moveTo>
                  <a:pt x="0" y="3752926"/>
                </a:moveTo>
                <a:lnTo>
                  <a:pt x="10372409" y="3752926"/>
                </a:lnTo>
                <a:lnTo>
                  <a:pt x="10372409" y="0"/>
                </a:lnTo>
                <a:lnTo>
                  <a:pt x="0" y="0"/>
                </a:lnTo>
                <a:lnTo>
                  <a:pt x="0" y="3752926"/>
                </a:lnTo>
                <a:close/>
              </a:path>
            </a:pathLst>
          </a:custGeom>
          <a:blipFill>
            <a:blip r:embed="rId5">
              <a:alphaModFix amt="75000"/>
              <a:extLst>
                <a:ext uri="{96DAC541-7B7A-43D3-8B79-37D633B846F1}">
                  <asvg:svgBlip xmlns:asvg="http://schemas.microsoft.com/office/drawing/2016/SVG/main" r:embed="rId6"/>
                </a:ext>
              </a:extLst>
            </a:blip>
            <a:stretch>
              <a:fillRect/>
            </a:stretch>
          </a:blipFill>
        </p:spPr>
        <p:txBody>
          <a:bodyPr/>
          <a:lstStyle/>
          <a:p>
            <a:endParaRPr lang="en-IN" sz="1200" dirty="0"/>
          </a:p>
        </p:txBody>
      </p:sp>
      <p:grpSp>
        <p:nvGrpSpPr>
          <p:cNvPr id="3" name="Group 3"/>
          <p:cNvGrpSpPr/>
          <p:nvPr/>
        </p:nvGrpSpPr>
        <p:grpSpPr>
          <a:xfrm>
            <a:off x="3591436" y="341893"/>
            <a:ext cx="6263763" cy="768982"/>
            <a:chOff x="7959500" y="-4707699"/>
            <a:chExt cx="13423451" cy="1695063"/>
          </a:xfrm>
        </p:grpSpPr>
        <p:sp>
          <p:nvSpPr>
            <p:cNvPr id="4" name="TextBox 4"/>
            <p:cNvSpPr txBox="1"/>
            <p:nvPr/>
          </p:nvSpPr>
          <p:spPr>
            <a:xfrm>
              <a:off x="7959500" y="-4707699"/>
              <a:ext cx="13423451" cy="1400959"/>
            </a:xfrm>
            <a:prstGeom prst="rect">
              <a:avLst/>
            </a:prstGeom>
          </p:spPr>
          <p:txBody>
            <a:bodyPr wrap="square" lIns="0" tIns="0" rIns="0" bIns="0" rtlCol="0" anchor="t">
              <a:spAutoFit/>
            </a:bodyPr>
            <a:lstStyle/>
            <a:p>
              <a:pPr>
                <a:lnSpc>
                  <a:spcPts val="5200"/>
                </a:lnSpc>
              </a:pPr>
              <a:r>
                <a:rPr lang="en-IN" sz="4000" dirty="0">
                  <a:solidFill>
                    <a:srgbClr val="F4E7E7"/>
                  </a:solidFill>
                  <a:latin typeface="Telegraf"/>
                </a:rPr>
                <a:t>Set Up Database in MySQL</a:t>
              </a:r>
              <a:endParaRPr lang="en-US" sz="4000" dirty="0">
                <a:solidFill>
                  <a:srgbClr val="F4E7E7"/>
                </a:solidFill>
                <a:latin typeface="Telegraf"/>
              </a:endParaRPr>
            </a:p>
          </p:txBody>
        </p:sp>
        <p:sp>
          <p:nvSpPr>
            <p:cNvPr id="6" name="Freeform 6"/>
            <p:cNvSpPr/>
            <p:nvPr/>
          </p:nvSpPr>
          <p:spPr>
            <a:xfrm flipH="1">
              <a:off x="11070474" y="-3142588"/>
              <a:ext cx="5497915" cy="129952"/>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IN" sz="1100" dirty="0"/>
            </a:p>
          </p:txBody>
        </p:sp>
      </p:grpSp>
      <p:graphicFrame>
        <p:nvGraphicFramePr>
          <p:cNvPr id="8" name="Table 7">
            <a:extLst>
              <a:ext uri="{FF2B5EF4-FFF2-40B4-BE49-F238E27FC236}">
                <a16:creationId xmlns:a16="http://schemas.microsoft.com/office/drawing/2014/main" id="{92ACDDD0-D69E-60F7-4A6D-96FECC2F73D6}"/>
              </a:ext>
            </a:extLst>
          </p:cNvPr>
          <p:cNvGraphicFramePr>
            <a:graphicFrameLocks noGrp="1"/>
          </p:cNvGraphicFramePr>
          <p:nvPr>
            <p:extLst>
              <p:ext uri="{D42A27DB-BD31-4B8C-83A1-F6EECF244321}">
                <p14:modId xmlns:p14="http://schemas.microsoft.com/office/powerpoint/2010/main" val="2766736342"/>
              </p:ext>
            </p:extLst>
          </p:nvPr>
        </p:nvGraphicFramePr>
        <p:xfrm>
          <a:off x="2373746" y="2367349"/>
          <a:ext cx="4839854" cy="1838597"/>
        </p:xfrm>
        <a:graphic>
          <a:graphicData uri="http://schemas.openxmlformats.org/drawingml/2006/table">
            <a:tbl>
              <a:tblPr>
                <a:tableStyleId>{2D5ABB26-0587-4C30-8999-92F81FD0307C}</a:tableStyleId>
              </a:tblPr>
              <a:tblGrid>
                <a:gridCol w="4839854">
                  <a:extLst>
                    <a:ext uri="{9D8B030D-6E8A-4147-A177-3AD203B41FA5}">
                      <a16:colId xmlns:a16="http://schemas.microsoft.com/office/drawing/2014/main" val="20000"/>
                    </a:ext>
                  </a:extLst>
                </a:gridCol>
              </a:tblGrid>
              <a:tr h="546698">
                <a:tc>
                  <a:txBody>
                    <a:bodyPr/>
                    <a:lstStyle/>
                    <a:p>
                      <a:pPr algn="l">
                        <a:lnSpc>
                          <a:spcPts val="3079"/>
                        </a:lnSpc>
                        <a:defRPr/>
                      </a:pPr>
                      <a:r>
                        <a:rPr lang="en-IN" sz="1500" b="0" dirty="0">
                          <a:solidFill>
                            <a:schemeClr val="bg1"/>
                          </a:solidFill>
                        </a:rPr>
                        <a:t>Create the database in MySQL and add generated data</a:t>
                      </a:r>
                      <a:endParaRPr lang="en-US" sz="700" b="0" dirty="0">
                        <a:solidFill>
                          <a:schemeClr val="bg1"/>
                        </a:solidFill>
                        <a:latin typeface="Telegraf"/>
                      </a:endParaRPr>
                    </a:p>
                  </a:txBody>
                  <a:tcPr marL="0" marR="0" marT="0" marB="0" anchor="ctr"/>
                </a:tc>
                <a:extLst>
                  <a:ext uri="{0D108BD9-81ED-4DB2-BD59-A6C34878D82A}">
                    <a16:rowId xmlns:a16="http://schemas.microsoft.com/office/drawing/2014/main" val="10000"/>
                  </a:ext>
                </a:extLst>
              </a:tr>
              <a:tr h="618836">
                <a:tc>
                  <a:txBody>
                    <a:bodyPr/>
                    <a:lstStyle/>
                    <a:p>
                      <a:pPr algn="l">
                        <a:lnSpc>
                          <a:spcPts val="3079"/>
                        </a:lnSpc>
                        <a:defRPr/>
                      </a:pPr>
                      <a:r>
                        <a:rPr lang="en-IN" sz="1500" b="0" kern="1200" dirty="0">
                          <a:solidFill>
                            <a:schemeClr val="bg1"/>
                          </a:solidFill>
                        </a:rPr>
                        <a:t>Database Creation: Setting up the MySQL database.</a:t>
                      </a:r>
                      <a:endParaRPr lang="en-US" sz="700" b="0" dirty="0">
                        <a:solidFill>
                          <a:schemeClr val="bg1"/>
                        </a:solidFill>
                        <a:latin typeface="Telegraf"/>
                      </a:endParaRPr>
                    </a:p>
                  </a:txBody>
                  <a:tcPr marL="0" marR="0" marT="0" marB="0" anchor="ctr"/>
                </a:tc>
                <a:extLst>
                  <a:ext uri="{0D108BD9-81ED-4DB2-BD59-A6C34878D82A}">
                    <a16:rowId xmlns:a16="http://schemas.microsoft.com/office/drawing/2014/main" val="10001"/>
                  </a:ext>
                </a:extLst>
              </a:tr>
              <a:tr h="673063">
                <a:tc>
                  <a:txBody>
                    <a:bodyPr/>
                    <a:lstStyle/>
                    <a:p>
                      <a:pPr algn="l">
                        <a:lnSpc>
                          <a:spcPts val="3079"/>
                        </a:lnSpc>
                        <a:defRPr/>
                      </a:pPr>
                      <a:r>
                        <a:rPr lang="en-IN" sz="1500" b="0" kern="1200" dirty="0">
                          <a:solidFill>
                            <a:schemeClr val="bg1"/>
                          </a:solidFill>
                        </a:rPr>
                        <a:t>Data Import: Adding generated data to the database.</a:t>
                      </a:r>
                      <a:endParaRPr lang="en-US" sz="700" b="0" dirty="0">
                        <a:solidFill>
                          <a:schemeClr val="bg1"/>
                        </a:solidFill>
                        <a:latin typeface="Telegraf"/>
                      </a:endParaRPr>
                    </a:p>
                  </a:txBody>
                  <a:tcPr marL="0" marR="0" marT="0" marB="0" anchor="ctr"/>
                </a:tc>
                <a:extLst>
                  <a:ext uri="{0D108BD9-81ED-4DB2-BD59-A6C34878D82A}">
                    <a16:rowId xmlns:a16="http://schemas.microsoft.com/office/drawing/2014/main" val="10002"/>
                  </a:ext>
                </a:extLst>
              </a:tr>
            </a:tbl>
          </a:graphicData>
        </a:graphic>
      </p:graphicFrame>
      <p:pic>
        <p:nvPicPr>
          <p:cNvPr id="16" name="Picture 15">
            <a:extLst>
              <a:ext uri="{FF2B5EF4-FFF2-40B4-BE49-F238E27FC236}">
                <a16:creationId xmlns:a16="http://schemas.microsoft.com/office/drawing/2014/main" id="{C66DDAA4-85C2-0D40-33FF-DAAA5F6981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047" y="281970"/>
            <a:ext cx="2471342" cy="8289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AutoShape 10">
            <a:extLst>
              <a:ext uri="{FF2B5EF4-FFF2-40B4-BE49-F238E27FC236}">
                <a16:creationId xmlns:a16="http://schemas.microsoft.com/office/drawing/2014/main" id="{5575D23E-B6E0-CA42-71B5-CD76C924B820}"/>
              </a:ext>
            </a:extLst>
          </p:cNvPr>
          <p:cNvSpPr/>
          <p:nvPr/>
        </p:nvSpPr>
        <p:spPr>
          <a:xfrm>
            <a:off x="1729062" y="2689020"/>
            <a:ext cx="282304" cy="0"/>
          </a:xfrm>
          <a:prstGeom prst="line">
            <a:avLst/>
          </a:prstGeom>
          <a:ln w="47625" cap="rnd">
            <a:solidFill>
              <a:srgbClr val="F44747"/>
            </a:solidFill>
            <a:prstDash val="solid"/>
            <a:headEnd type="none" w="sm" len="sm"/>
            <a:tailEnd type="none" w="sm" len="sm"/>
          </a:ln>
        </p:spPr>
        <p:txBody>
          <a:bodyPr/>
          <a:lstStyle/>
          <a:p>
            <a:endParaRPr lang="en-IN" sz="1200"/>
          </a:p>
        </p:txBody>
      </p:sp>
      <p:sp>
        <p:nvSpPr>
          <p:cNvPr id="5" name="AutoShape 11">
            <a:extLst>
              <a:ext uri="{FF2B5EF4-FFF2-40B4-BE49-F238E27FC236}">
                <a16:creationId xmlns:a16="http://schemas.microsoft.com/office/drawing/2014/main" id="{F2BF872C-2CAE-2A6A-6D7C-2AD7C794A5CE}"/>
              </a:ext>
            </a:extLst>
          </p:cNvPr>
          <p:cNvSpPr/>
          <p:nvPr/>
        </p:nvSpPr>
        <p:spPr>
          <a:xfrm>
            <a:off x="1729062" y="3299686"/>
            <a:ext cx="282304" cy="0"/>
          </a:xfrm>
          <a:prstGeom prst="line">
            <a:avLst/>
          </a:prstGeom>
          <a:ln w="47625" cap="rnd">
            <a:solidFill>
              <a:srgbClr val="F44747"/>
            </a:solidFill>
            <a:prstDash val="solid"/>
            <a:headEnd type="none" w="sm" len="sm"/>
            <a:tailEnd type="none" w="sm" len="sm"/>
          </a:ln>
        </p:spPr>
        <p:txBody>
          <a:bodyPr/>
          <a:lstStyle/>
          <a:p>
            <a:endParaRPr lang="en-IN" sz="1200" dirty="0"/>
          </a:p>
        </p:txBody>
      </p:sp>
      <p:sp>
        <p:nvSpPr>
          <p:cNvPr id="7" name="AutoShape 12">
            <a:extLst>
              <a:ext uri="{FF2B5EF4-FFF2-40B4-BE49-F238E27FC236}">
                <a16:creationId xmlns:a16="http://schemas.microsoft.com/office/drawing/2014/main" id="{559B0168-EF4E-82B4-DE91-D9E3A498379D}"/>
              </a:ext>
            </a:extLst>
          </p:cNvPr>
          <p:cNvSpPr/>
          <p:nvPr/>
        </p:nvSpPr>
        <p:spPr>
          <a:xfrm>
            <a:off x="1747919" y="3934040"/>
            <a:ext cx="282304" cy="0"/>
          </a:xfrm>
          <a:prstGeom prst="line">
            <a:avLst/>
          </a:prstGeom>
          <a:ln w="47625" cap="rnd">
            <a:solidFill>
              <a:srgbClr val="F44747"/>
            </a:solidFill>
            <a:prstDash val="solid"/>
            <a:headEnd type="none" w="sm" len="sm"/>
            <a:tailEnd type="none" w="sm" len="sm"/>
          </a:ln>
        </p:spPr>
        <p:txBody>
          <a:bodyPr/>
          <a:lstStyle/>
          <a:p>
            <a:endParaRPr lang="en-IN" sz="1200"/>
          </a:p>
        </p:txBody>
      </p:sp>
      <p:pic>
        <p:nvPicPr>
          <p:cNvPr id="11" name="Graphic 10">
            <a:extLst>
              <a:ext uri="{FF2B5EF4-FFF2-40B4-BE49-F238E27FC236}">
                <a16:creationId xmlns:a16="http://schemas.microsoft.com/office/drawing/2014/main" id="{2D2B7AD8-2E87-8008-40E9-0C6BA9F1F32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03209" y="2161463"/>
            <a:ext cx="3246347" cy="2250368"/>
          </a:xfrm>
          <a:prstGeom prst="rect">
            <a:avLst/>
          </a:prstGeom>
        </p:spPr>
      </p:pic>
    </p:spTree>
    <p:extLst>
      <p:ext uri="{BB962C8B-B14F-4D97-AF65-F5344CB8AC3E}">
        <p14:creationId xmlns:p14="http://schemas.microsoft.com/office/powerpoint/2010/main" val="10410803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540</TotalTime>
  <Words>619</Words>
  <Application>Microsoft Office PowerPoint</Application>
  <PresentationFormat>Widescreen</PresentationFormat>
  <Paragraphs>92</Paragraphs>
  <Slides>14</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14</vt:i4>
      </vt:variant>
    </vt:vector>
  </HeadingPairs>
  <TitlesOfParts>
    <vt:vector size="29" baseType="lpstr">
      <vt:lpstr>Aileron</vt:lpstr>
      <vt:lpstr>Aileron Heavy</vt:lpstr>
      <vt:lpstr>Arial</vt:lpstr>
      <vt:lpstr>Arial Black</vt:lpstr>
      <vt:lpstr>Be Vietnam</vt:lpstr>
      <vt:lpstr>Be Vietnam Ultra-Bold</vt:lpstr>
      <vt:lpstr>Calibri</vt:lpstr>
      <vt:lpstr>Calibri Light</vt:lpstr>
      <vt:lpstr>Days</vt:lpstr>
      <vt:lpstr>IBM Plex Sans</vt:lpstr>
      <vt:lpstr>IBM Plex Sans Bold</vt:lpstr>
      <vt:lpstr>Open Sauce Light</vt:lpstr>
      <vt:lpstr>Roboto Bold</vt:lpstr>
      <vt:lpstr>Telegraf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FNU LNU</dc:creator>
  <cp:lastModifiedBy>Welcome Home</cp:lastModifiedBy>
  <cp:revision>10</cp:revision>
  <dcterms:created xsi:type="dcterms:W3CDTF">2023-09-15T04:14:10Z</dcterms:created>
  <dcterms:modified xsi:type="dcterms:W3CDTF">2024-05-15T12:04:22Z</dcterms:modified>
</cp:coreProperties>
</file>